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7" r:id="rId2"/>
    <p:sldId id="270" r:id="rId3"/>
    <p:sldId id="271" r:id="rId4"/>
    <p:sldId id="272" r:id="rId5"/>
    <p:sldId id="260" r:id="rId6"/>
    <p:sldId id="275" r:id="rId7"/>
    <p:sldId id="276" r:id="rId8"/>
    <p:sldId id="277" r:id="rId9"/>
    <p:sldId id="278" r:id="rId10"/>
    <p:sldId id="279" r:id="rId11"/>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3">
          <p15:clr>
            <a:srgbClr val="A4A3A4"/>
          </p15:clr>
        </p15:guide>
        <p15:guide id="2" orient="horz" pos="2160">
          <p15:clr>
            <a:srgbClr val="A4A3A4"/>
          </p15:clr>
        </p15:guide>
        <p15:guide id="3" pos="157">
          <p15:clr>
            <a:srgbClr val="A4A3A4"/>
          </p15:clr>
        </p15:guide>
        <p15:guide id="4" pos="5596">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uson, Meagan" initials="FM" lastIdx="182" clrIdx="0">
    <p:extLst/>
  </p:cmAuthor>
  <p:cmAuthor id="2" name="O'Shaughnessy, Amy (IE)" initials="A O'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352"/>
    <a:srgbClr val="FFC000"/>
    <a:srgbClr val="058594"/>
    <a:srgbClr val="EA002A"/>
    <a:srgbClr val="C9EAEC"/>
    <a:srgbClr val="92B9C6"/>
    <a:srgbClr val="E6E6E6"/>
    <a:srgbClr val="D1D3D3"/>
    <a:srgbClr val="F3F2F1"/>
    <a:srgbClr val="0549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8" autoAdjust="0"/>
    <p:restoredTop sz="76624" autoAdjust="0"/>
  </p:normalViewPr>
  <p:slideViewPr>
    <p:cSldViewPr snapToGrid="0" snapToObjects="1">
      <p:cViewPr varScale="1">
        <p:scale>
          <a:sx n="98" d="100"/>
          <a:sy n="98" d="100"/>
        </p:scale>
        <p:origin x="2040" y="58"/>
      </p:cViewPr>
      <p:guideLst>
        <p:guide orient="horz" pos="1273"/>
        <p:guide orient="horz" pos="2160"/>
        <p:guide pos="157"/>
        <p:guide pos="5596"/>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3134"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41162-23AC-5049-869C-6E151C9871AF}" type="datetime1">
              <a:rPr lang="en-US" smtClean="0"/>
              <a:t>6/17/2019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43939-1065-C44F-ADB8-F5F4B365A82F}" type="slidenum">
              <a:rPr lang="en-US" smtClean="0"/>
              <a:t>‹#›</a:t>
            </a:fld>
            <a:endParaRPr lang="en-US" dirty="0"/>
          </a:p>
        </p:txBody>
      </p:sp>
    </p:spTree>
    <p:extLst>
      <p:ext uri="{BB962C8B-B14F-4D97-AF65-F5344CB8AC3E}">
        <p14:creationId xmlns:p14="http://schemas.microsoft.com/office/powerpoint/2010/main" val="33548463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75838-8427-0349-83C5-25CA3E0CC4C9}" type="datetime1">
              <a:rPr lang="en-US" smtClean="0"/>
              <a:t>6/17/2019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7BDE7-08C6-0643-9071-D30007A2AF4F}" type="slidenum">
              <a:rPr lang="en-US" smtClean="0"/>
              <a:t>‹#›</a:t>
            </a:fld>
            <a:endParaRPr lang="en-US" dirty="0"/>
          </a:p>
        </p:txBody>
      </p:sp>
    </p:spTree>
    <p:extLst>
      <p:ext uri="{BB962C8B-B14F-4D97-AF65-F5344CB8AC3E}">
        <p14:creationId xmlns:p14="http://schemas.microsoft.com/office/powerpoint/2010/main" val="12840261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 of the</a:t>
            </a:r>
            <a:r>
              <a:rPr lang="en-US" b="1" baseline="0" dirty="0" smtClean="0"/>
              <a:t> Facilitator Deck: </a:t>
            </a:r>
            <a:r>
              <a:rPr lang="en-US" baseline="0" dirty="0" smtClean="0"/>
              <a:t>Use this deck to help facilitate your “We Heard You” Sessions. This can be used for Management &amp; Front Line Associates. Please be sure to fill in information (where applicable) before you begin the sessions.</a:t>
            </a:r>
          </a:p>
          <a:p>
            <a:endParaRPr lang="en-US" baseline="0" dirty="0" smtClean="0"/>
          </a:p>
          <a:p>
            <a:r>
              <a:rPr lang="en-US" baseline="0" dirty="0" smtClean="0"/>
              <a:t>NOTES have been provided throughout the deck.</a:t>
            </a:r>
            <a:endParaRPr lang="en-US" dirty="0" smtClean="0"/>
          </a:p>
          <a:p>
            <a:endParaRPr lang="en-US" dirty="0" smtClean="0"/>
          </a:p>
          <a:p>
            <a:r>
              <a:rPr lang="en-US" b="1" dirty="0" smtClean="0"/>
              <a:t>DO</a:t>
            </a:r>
            <a:r>
              <a:rPr lang="en-US" dirty="0" smtClean="0"/>
              <a:t>:</a:t>
            </a:r>
            <a:r>
              <a:rPr lang="en-US" baseline="0" dirty="0" smtClean="0"/>
              <a:t> Replace &lt;Insert Unit Name&gt; with your account/unit’s name before using the deck and hosting your “We Heard You” Sessions</a:t>
            </a:r>
            <a:endParaRPr lang="en-US" dirty="0"/>
          </a:p>
        </p:txBody>
      </p:sp>
      <p:sp>
        <p:nvSpPr>
          <p:cNvPr id="4" name="Slide Number Placeholder 3"/>
          <p:cNvSpPr>
            <a:spLocks noGrp="1"/>
          </p:cNvSpPr>
          <p:nvPr>
            <p:ph type="sldNum" sz="quarter" idx="10"/>
          </p:nvPr>
        </p:nvSpPr>
        <p:spPr/>
        <p:txBody>
          <a:bodyPr/>
          <a:lstStyle/>
          <a:p>
            <a:fld id="{1277BDE7-08C6-0643-9071-D30007A2AF4F}" type="slidenum">
              <a:rPr lang="en-US" smtClean="0"/>
              <a:t>1</a:t>
            </a:fld>
            <a:endParaRPr lang="en-US" dirty="0"/>
          </a:p>
        </p:txBody>
      </p:sp>
    </p:spTree>
    <p:extLst>
      <p:ext uri="{BB962C8B-B14F-4D97-AF65-F5344CB8AC3E}">
        <p14:creationId xmlns:p14="http://schemas.microsoft.com/office/powerpoint/2010/main" val="223840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Review the survey</a:t>
            </a:r>
            <a:r>
              <a:rPr lang="en-US" baseline="0" dirty="0" smtClean="0"/>
              <a:t> objectives with your team.</a:t>
            </a:r>
          </a:p>
          <a:p>
            <a:endParaRPr lang="en-US" baseline="0" dirty="0" smtClean="0"/>
          </a:p>
          <a:p>
            <a:r>
              <a:rPr lang="en-US" b="1" baseline="0" dirty="0" smtClean="0"/>
              <a:t>NOTES: </a:t>
            </a:r>
          </a:p>
          <a:p>
            <a:pPr marL="171450" indent="-171450">
              <a:buFontTx/>
              <a:buChar char="-"/>
            </a:pPr>
            <a:r>
              <a:rPr lang="en-US" baseline="0" dirty="0" smtClean="0"/>
              <a:t>Discuss the purpose of the survey and how results help the </a:t>
            </a:r>
            <a:r>
              <a:rPr lang="en-US" baseline="0" dirty="0" err="1" smtClean="0"/>
              <a:t>organisation</a:t>
            </a:r>
            <a:r>
              <a:rPr lang="en-US" baseline="0" dirty="0" smtClean="0"/>
              <a:t> make informed improvements that drive </a:t>
            </a:r>
            <a:r>
              <a:rPr lang="en-US" baseline="0" dirty="0" err="1" smtClean="0"/>
              <a:t>organisational</a:t>
            </a:r>
            <a:r>
              <a:rPr lang="en-US" baseline="0" dirty="0" smtClean="0"/>
              <a:t> effectiveness.</a:t>
            </a:r>
          </a:p>
        </p:txBody>
      </p:sp>
      <p:sp>
        <p:nvSpPr>
          <p:cNvPr id="4" name="Slide Number Placeholder 3"/>
          <p:cNvSpPr>
            <a:spLocks noGrp="1"/>
          </p:cNvSpPr>
          <p:nvPr>
            <p:ph type="sldNum" sz="quarter" idx="10"/>
          </p:nvPr>
        </p:nvSpPr>
        <p:spPr/>
        <p:txBody>
          <a:bodyPr/>
          <a:lstStyle/>
          <a:p>
            <a:fld id="{1277BDE7-08C6-0643-9071-D30007A2AF4F}" type="slidenum">
              <a:rPr lang="en-US" smtClean="0"/>
              <a:t>2</a:t>
            </a:fld>
            <a:endParaRPr lang="en-US" dirty="0"/>
          </a:p>
        </p:txBody>
      </p:sp>
    </p:spTree>
    <p:extLst>
      <p:ext uri="{BB962C8B-B14F-4D97-AF65-F5344CB8AC3E}">
        <p14:creationId xmlns:p14="http://schemas.microsoft.com/office/powerpoint/2010/main" val="106561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Review</a:t>
            </a:r>
            <a:r>
              <a:rPr lang="en-US" baseline="0" dirty="0" smtClean="0"/>
              <a:t> the Engagement Survey Process</a:t>
            </a:r>
          </a:p>
          <a:p>
            <a:endParaRPr lang="en-US" b="1" baseline="0" dirty="0" smtClean="0"/>
          </a:p>
          <a:p>
            <a:r>
              <a:rPr lang="en-US" b="1" baseline="0" dirty="0" smtClean="0"/>
              <a:t>NOTES: </a:t>
            </a:r>
          </a:p>
          <a:p>
            <a:r>
              <a:rPr lang="en-US" b="1" u="none" dirty="0" smtClean="0">
                <a:latin typeface="Arial" panose="020B0604020202020204" pitchFamily="34" charset="0"/>
                <a:cs typeface="Arial" panose="020B0604020202020204" pitchFamily="34" charset="0"/>
              </a:rPr>
              <a:t>Step 1: Administer</a:t>
            </a:r>
            <a:r>
              <a:rPr lang="en-US" b="1" u="none" baseline="0" dirty="0" smtClean="0">
                <a:latin typeface="Arial" panose="020B0604020202020204" pitchFamily="34" charset="0"/>
                <a:cs typeface="Arial" panose="020B0604020202020204" pitchFamily="34" charset="0"/>
              </a:rPr>
              <a:t> Survey </a:t>
            </a:r>
            <a:r>
              <a:rPr lang="en-US" u="none" baseline="0" dirty="0" smtClean="0">
                <a:latin typeface="Arial" panose="020B0604020202020204" pitchFamily="34" charset="0"/>
                <a:cs typeface="Arial" panose="020B0604020202020204" pitchFamily="34" charset="0"/>
              </a:rPr>
              <a:t>- </a:t>
            </a:r>
            <a:r>
              <a:rPr lang="en-US" u="none" dirty="0" smtClean="0">
                <a:latin typeface="Arial" panose="020B0604020202020204" pitchFamily="34" charset="0"/>
                <a:cs typeface="Arial" panose="020B0604020202020204" pitchFamily="34" charset="0"/>
              </a:rPr>
              <a:t>A </a:t>
            </a:r>
            <a:r>
              <a:rPr lang="en-US" u="none" dirty="0" err="1" smtClean="0">
                <a:latin typeface="Arial" panose="020B0604020202020204" pitchFamily="34" charset="0"/>
                <a:cs typeface="Arial" panose="020B0604020202020204" pitchFamily="34" charset="0"/>
              </a:rPr>
              <a:t>randomised</a:t>
            </a:r>
            <a:r>
              <a:rPr lang="en-US" u="none" baseline="0" dirty="0" smtClean="0">
                <a:latin typeface="Arial" panose="020B0604020202020204" pitchFamily="34" charset="0"/>
                <a:cs typeface="Arial" panose="020B0604020202020204" pitchFamily="34" charset="0"/>
              </a:rPr>
              <a:t> sample of e</a:t>
            </a:r>
            <a:r>
              <a:rPr lang="en-US" u="none" dirty="0" smtClean="0">
                <a:latin typeface="Arial" panose="020B0604020202020204" pitchFamily="34" charset="0"/>
                <a:cs typeface="Arial" panose="020B0604020202020204" pitchFamily="34" charset="0"/>
              </a:rPr>
              <a:t>mployees</a:t>
            </a:r>
            <a:r>
              <a:rPr lang="en-US" u="none" baseline="0" dirty="0" smtClean="0">
                <a:latin typeface="Arial" panose="020B0604020202020204" pitchFamily="34" charset="0"/>
                <a:cs typeface="Arial" panose="020B0604020202020204" pitchFamily="34" charset="0"/>
              </a:rPr>
              <a:t> are invited to complete our </a:t>
            </a:r>
            <a:r>
              <a:rPr lang="en-US" dirty="0" smtClean="0">
                <a:latin typeface="Arial" panose="020B0604020202020204" pitchFamily="34" charset="0"/>
                <a:cs typeface="Arial" panose="020B0604020202020204" pitchFamily="34" charset="0"/>
              </a:rPr>
              <a:t>voluntary,</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confidential </a:t>
            </a:r>
            <a:r>
              <a:rPr lang="en-US" u="none" baseline="0" dirty="0" smtClean="0">
                <a:latin typeface="Arial" panose="020B0604020202020204" pitchFamily="34" charset="0"/>
                <a:cs typeface="Arial" panose="020B0604020202020204" pitchFamily="34" charset="0"/>
              </a:rPr>
              <a:t>survey.</a:t>
            </a:r>
            <a:endParaRPr lang="en-US" dirty="0" smtClean="0">
              <a:latin typeface="Arial" panose="020B0604020202020204" pitchFamily="34" charset="0"/>
              <a:cs typeface="Arial" panose="020B0604020202020204" pitchFamily="34" charset="0"/>
            </a:endParaRPr>
          </a:p>
          <a:p>
            <a:r>
              <a:rPr lang="en-US" b="1" u="none" baseline="0" dirty="0" smtClean="0">
                <a:latin typeface="Arial" panose="020B0604020202020204" pitchFamily="34" charset="0"/>
                <a:cs typeface="Arial" panose="020B0604020202020204" pitchFamily="34" charset="0"/>
              </a:rPr>
              <a:t>Step 2: </a:t>
            </a:r>
            <a:r>
              <a:rPr lang="en-US" b="1" u="none" baseline="0" dirty="0" err="1" smtClean="0">
                <a:latin typeface="Arial" panose="020B0604020202020204" pitchFamily="34" charset="0"/>
                <a:cs typeface="Arial" panose="020B0604020202020204" pitchFamily="34" charset="0"/>
              </a:rPr>
              <a:t>Analyse</a:t>
            </a:r>
            <a:r>
              <a:rPr lang="en-US" b="1" u="none" baseline="0" dirty="0" smtClean="0">
                <a:latin typeface="Arial" panose="020B0604020202020204" pitchFamily="34" charset="0"/>
                <a:cs typeface="Arial" panose="020B0604020202020204" pitchFamily="34" charset="0"/>
              </a:rPr>
              <a:t> &amp; Interpret Results </a:t>
            </a:r>
            <a:r>
              <a:rPr lang="en-US" u="none" baseline="0" dirty="0" smtClean="0">
                <a:latin typeface="Arial" panose="020B0604020202020204" pitchFamily="34" charset="0"/>
                <a:cs typeface="Arial" panose="020B0604020202020204" pitchFamily="34" charset="0"/>
              </a:rPr>
              <a:t>- After the survey is administered, the results are compiled and </a:t>
            </a:r>
            <a:r>
              <a:rPr lang="en-US" u="none" baseline="0" dirty="0" err="1" smtClean="0">
                <a:latin typeface="Arial" panose="020B0604020202020204" pitchFamily="34" charset="0"/>
                <a:cs typeface="Arial" panose="020B0604020202020204" pitchFamily="34" charset="0"/>
              </a:rPr>
              <a:t>analysed</a:t>
            </a:r>
            <a:r>
              <a:rPr lang="en-US" u="none" baseline="0" dirty="0" smtClean="0">
                <a:latin typeface="Arial" panose="020B0604020202020204" pitchFamily="34" charset="0"/>
                <a:cs typeface="Arial" panose="020B0604020202020204" pitchFamily="34" charset="0"/>
              </a:rPr>
              <a:t> to determine how engaged our employees are throughout the </a:t>
            </a:r>
            <a:r>
              <a:rPr lang="en-US" u="none" baseline="0" dirty="0" err="1" smtClean="0">
                <a:latin typeface="Arial" panose="020B0604020202020204" pitchFamily="34" charset="0"/>
                <a:cs typeface="Arial" panose="020B0604020202020204" pitchFamily="34" charset="0"/>
              </a:rPr>
              <a:t>organisation</a:t>
            </a:r>
            <a:r>
              <a:rPr lang="en-US" u="none" baseline="0" dirty="0" smtClean="0">
                <a:latin typeface="Arial" panose="020B0604020202020204" pitchFamily="34" charset="0"/>
                <a:cs typeface="Arial" panose="020B0604020202020204" pitchFamily="34" charset="0"/>
              </a:rPr>
              <a:t>. </a:t>
            </a:r>
          </a:p>
          <a:p>
            <a:r>
              <a:rPr lang="en-US" b="1" u="none" dirty="0" smtClean="0">
                <a:latin typeface="Arial" panose="020B0604020202020204" pitchFamily="34" charset="0"/>
                <a:cs typeface="Arial" panose="020B0604020202020204" pitchFamily="34" charset="0"/>
              </a:rPr>
              <a:t>Step 3:</a:t>
            </a:r>
            <a:r>
              <a:rPr lang="en-US" b="1" u="none" baseline="0" dirty="0" smtClean="0">
                <a:latin typeface="Arial" panose="020B0604020202020204" pitchFamily="34" charset="0"/>
                <a:cs typeface="Arial" panose="020B0604020202020204" pitchFamily="34" charset="0"/>
              </a:rPr>
              <a:t> Share Results &amp; </a:t>
            </a:r>
            <a:r>
              <a:rPr lang="en-US" b="1" u="none" baseline="0" dirty="0" err="1" smtClean="0">
                <a:latin typeface="Arial" panose="020B0604020202020204" pitchFamily="34" charset="0"/>
                <a:cs typeface="Arial" panose="020B0604020202020204" pitchFamily="34" charset="0"/>
              </a:rPr>
              <a:t>Prioritise</a:t>
            </a:r>
            <a:r>
              <a:rPr lang="en-US" b="1" u="none" baseline="0" dirty="0" smtClean="0">
                <a:latin typeface="Arial" panose="020B0604020202020204" pitchFamily="34" charset="0"/>
                <a:cs typeface="Arial" panose="020B0604020202020204" pitchFamily="34" charset="0"/>
              </a:rPr>
              <a:t> Concerns </a:t>
            </a:r>
            <a:r>
              <a:rPr lang="en-US" u="none" baseline="0" dirty="0" smtClean="0">
                <a:latin typeface="Arial" panose="020B0604020202020204" pitchFamily="34" charset="0"/>
                <a:cs typeface="Arial" panose="020B0604020202020204" pitchFamily="34" charset="0"/>
              </a:rPr>
              <a:t>- Survey results are shared with the </a:t>
            </a:r>
            <a:r>
              <a:rPr lang="en-US" u="none" baseline="0" dirty="0" err="1" smtClean="0">
                <a:latin typeface="Arial" panose="020B0604020202020204" pitchFamily="34" charset="0"/>
                <a:cs typeface="Arial" panose="020B0604020202020204" pitchFamily="34" charset="0"/>
              </a:rPr>
              <a:t>organisation</a:t>
            </a:r>
            <a:r>
              <a:rPr lang="en-US" u="none" baseline="0" dirty="0" smtClean="0">
                <a:latin typeface="Arial" panose="020B0604020202020204" pitchFamily="34" charset="0"/>
                <a:cs typeface="Arial" panose="020B0604020202020204" pitchFamily="34" charset="0"/>
              </a:rPr>
              <a:t> and areas of opportunity are </a:t>
            </a:r>
            <a:r>
              <a:rPr lang="en-US" u="none" baseline="0" dirty="0" err="1" smtClean="0">
                <a:latin typeface="Arial" panose="020B0604020202020204" pitchFamily="34" charset="0"/>
                <a:cs typeface="Arial" panose="020B0604020202020204" pitchFamily="34" charset="0"/>
              </a:rPr>
              <a:t>prioritised</a:t>
            </a:r>
            <a:r>
              <a:rPr lang="en-US" u="none" baseline="0" dirty="0" smtClean="0">
                <a:latin typeface="Arial" panose="020B0604020202020204" pitchFamily="34" charset="0"/>
                <a:cs typeface="Arial" panose="020B0604020202020204" pitchFamily="34" charset="0"/>
              </a:rPr>
              <a:t>.</a:t>
            </a:r>
          </a:p>
          <a:p>
            <a:r>
              <a:rPr lang="en-US" b="1" u="none" dirty="0" smtClean="0">
                <a:latin typeface="Arial" panose="020B0604020202020204" pitchFamily="34" charset="0"/>
                <a:cs typeface="Arial" panose="020B0604020202020204" pitchFamily="34" charset="0"/>
              </a:rPr>
              <a:t>Step 4:</a:t>
            </a:r>
            <a:r>
              <a:rPr lang="en-US" b="1" u="none" baseline="0" dirty="0" smtClean="0">
                <a:latin typeface="Arial" panose="020B0604020202020204" pitchFamily="34" charset="0"/>
                <a:cs typeface="Arial" panose="020B0604020202020204" pitchFamily="34" charset="0"/>
              </a:rPr>
              <a:t> Develop Action Plans</a:t>
            </a:r>
            <a:r>
              <a:rPr lang="en-US" u="none" baseline="0" dirty="0" smtClean="0">
                <a:latin typeface="Arial" panose="020B0604020202020204" pitchFamily="34" charset="0"/>
                <a:cs typeface="Arial" panose="020B0604020202020204" pitchFamily="34" charset="0"/>
              </a:rPr>
              <a:t> - </a:t>
            </a:r>
            <a:r>
              <a:rPr lang="en-US" u="none" dirty="0" smtClean="0">
                <a:latin typeface="Arial" panose="020B0604020202020204" pitchFamily="34" charset="0"/>
                <a:cs typeface="Arial" panose="020B0604020202020204" pitchFamily="34" charset="0"/>
              </a:rPr>
              <a:t>Action P</a:t>
            </a:r>
            <a:r>
              <a:rPr lang="en-US" dirty="0" smtClean="0">
                <a:latin typeface="Arial" panose="020B0604020202020204" pitchFamily="34" charset="0"/>
                <a:cs typeface="Arial" panose="020B0604020202020204" pitchFamily="34" charset="0"/>
              </a:rPr>
              <a:t>lans are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developed to improve the identified areas of opportunity. </a:t>
            </a:r>
          </a:p>
          <a:p>
            <a:r>
              <a:rPr lang="en-US" b="1" u="none" dirty="0" smtClean="0">
                <a:latin typeface="Arial" panose="020B0604020202020204" pitchFamily="34" charset="0"/>
                <a:cs typeface="Arial" panose="020B0604020202020204" pitchFamily="34" charset="0"/>
              </a:rPr>
              <a:t>Step 5: Implement</a:t>
            </a:r>
            <a:r>
              <a:rPr lang="en-US" b="1" u="none" baseline="0" dirty="0" smtClean="0">
                <a:latin typeface="Arial" panose="020B0604020202020204" pitchFamily="34" charset="0"/>
                <a:cs typeface="Arial" panose="020B0604020202020204" pitchFamily="34" charset="0"/>
              </a:rPr>
              <a:t> the Plan </a:t>
            </a:r>
            <a:r>
              <a:rPr lang="en-US" u="none" baseline="0" dirty="0" smtClean="0">
                <a:latin typeface="Arial" panose="020B0604020202020204" pitchFamily="34" charset="0"/>
                <a:cs typeface="Arial" panose="020B0604020202020204" pitchFamily="34" charset="0"/>
              </a:rPr>
              <a:t>- </a:t>
            </a:r>
            <a:r>
              <a:rPr lang="en-US" u="none" dirty="0" smtClean="0">
                <a:latin typeface="Arial" panose="020B0604020202020204" pitchFamily="34" charset="0"/>
                <a:cs typeface="Arial" panose="020B0604020202020204" pitchFamily="34" charset="0"/>
              </a:rPr>
              <a:t>Action Plans are implemented</a:t>
            </a:r>
            <a:r>
              <a:rPr lang="en-US" u="none" baseline="0" dirty="0" smtClean="0">
                <a:latin typeface="Arial" panose="020B0604020202020204" pitchFamily="34" charset="0"/>
                <a:cs typeface="Arial" panose="020B0604020202020204" pitchFamily="34" charset="0"/>
              </a:rPr>
              <a:t>. Managers are responsible for ensuring the implementation of the plans they create. </a:t>
            </a:r>
            <a:endParaRPr lang="en-US" dirty="0" smtClean="0">
              <a:latin typeface="Arial" panose="020B0604020202020204" pitchFamily="34" charset="0"/>
              <a:cs typeface="Arial" panose="020B0604020202020204" pitchFamily="34" charset="0"/>
            </a:endParaRPr>
          </a:p>
          <a:p>
            <a:r>
              <a:rPr lang="en-US" b="1" u="none" dirty="0" smtClean="0">
                <a:latin typeface="Arial" panose="020B0604020202020204" pitchFamily="34" charset="0"/>
                <a:cs typeface="Arial" panose="020B0604020202020204" pitchFamily="34" charset="0"/>
              </a:rPr>
              <a:t>Step</a:t>
            </a:r>
            <a:r>
              <a:rPr lang="en-US" b="1" u="none" baseline="0" dirty="0" smtClean="0">
                <a:latin typeface="Arial" panose="020B0604020202020204" pitchFamily="34" charset="0"/>
                <a:cs typeface="Arial" panose="020B0604020202020204" pitchFamily="34" charset="0"/>
              </a:rPr>
              <a:t> 6: Follow Up &amp; Communicate Progress </a:t>
            </a:r>
            <a:r>
              <a:rPr lang="en-US" u="none" baseline="0" dirty="0" smtClean="0">
                <a:latin typeface="Arial" panose="020B0604020202020204" pitchFamily="34" charset="0"/>
                <a:cs typeface="Arial" panose="020B0604020202020204" pitchFamily="34" charset="0"/>
              </a:rPr>
              <a:t>- Managers will follow up and communicate the progress that has been made throughout the year. Managers will also take these opportunities to make revisions and additions to their action plan if necessary. </a:t>
            </a:r>
          </a:p>
          <a:p>
            <a:endParaRPr lang="en-US" b="1" dirty="0"/>
          </a:p>
        </p:txBody>
      </p:sp>
      <p:sp>
        <p:nvSpPr>
          <p:cNvPr id="4" name="Slide Number Placeholder 3"/>
          <p:cNvSpPr>
            <a:spLocks noGrp="1"/>
          </p:cNvSpPr>
          <p:nvPr>
            <p:ph type="sldNum" sz="quarter" idx="10"/>
          </p:nvPr>
        </p:nvSpPr>
        <p:spPr/>
        <p:txBody>
          <a:bodyPr/>
          <a:lstStyle/>
          <a:p>
            <a:fld id="{1277BDE7-08C6-0643-9071-D30007A2AF4F}" type="slidenum">
              <a:rPr lang="en-US" smtClean="0"/>
              <a:t>3</a:t>
            </a:fld>
            <a:endParaRPr lang="en-US" dirty="0"/>
          </a:p>
        </p:txBody>
      </p:sp>
    </p:spTree>
    <p:extLst>
      <p:ext uri="{BB962C8B-B14F-4D97-AF65-F5344CB8AC3E}">
        <p14:creationId xmlns:p14="http://schemas.microsoft.com/office/powerpoint/2010/main" val="167922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Review</a:t>
            </a:r>
            <a:r>
              <a:rPr lang="en-US" baseline="0" dirty="0" smtClean="0"/>
              <a:t> the Employee Effectiveness Framework</a:t>
            </a:r>
          </a:p>
          <a:p>
            <a:endParaRPr lang="en-US" b="1" i="0" baseline="0" dirty="0" smtClean="0"/>
          </a:p>
          <a:p>
            <a:r>
              <a:rPr lang="en-US" b="1" i="0" baseline="0" dirty="0" smtClean="0"/>
              <a:t>NOTES:</a:t>
            </a:r>
          </a:p>
          <a:p>
            <a:r>
              <a:rPr lang="en-US" dirty="0" smtClean="0"/>
              <a:t>In 2013 we partnered with Hay Group</a:t>
            </a:r>
            <a:r>
              <a:rPr lang="en-US" baseline="0" dirty="0" smtClean="0"/>
              <a:t> and </a:t>
            </a:r>
            <a:r>
              <a:rPr lang="en-US" baseline="0" dirty="0" err="1" smtClean="0"/>
              <a:t>utilise</a:t>
            </a:r>
            <a:r>
              <a:rPr lang="en-US" baseline="0" dirty="0" smtClean="0"/>
              <a:t> their Employee Effectiveness Framework today.  There are two critical components to driving Employee Effectiveness.  </a:t>
            </a:r>
          </a:p>
          <a:p>
            <a:endParaRPr lang="en-US" baseline="0" dirty="0" smtClean="0"/>
          </a:p>
          <a:p>
            <a:r>
              <a:rPr lang="en-US" dirty="0" smtClean="0"/>
              <a:t>Employee engagement is about:</a:t>
            </a:r>
          </a:p>
          <a:p>
            <a:pPr marL="228600" indent="-228600">
              <a:buFont typeface="Arial" pitchFamily="34" charset="0"/>
              <a:buChar char="•"/>
            </a:pPr>
            <a:r>
              <a:rPr lang="en-US" dirty="0" smtClean="0"/>
              <a:t>The commitment employees feel toward their </a:t>
            </a:r>
            <a:r>
              <a:rPr lang="en-US" dirty="0" err="1" smtClean="0"/>
              <a:t>organisation</a:t>
            </a:r>
            <a:r>
              <a:rPr lang="en-US" dirty="0" smtClean="0"/>
              <a:t>, </a:t>
            </a:r>
          </a:p>
          <a:p>
            <a:pPr marL="228600" indent="-228600">
              <a:buFont typeface="Arial" pitchFamily="34" charset="0"/>
              <a:buChar char="•"/>
            </a:pPr>
            <a:r>
              <a:rPr lang="en-US" dirty="0" smtClean="0"/>
              <a:t>Their willingness to recommend their </a:t>
            </a:r>
            <a:r>
              <a:rPr lang="en-US" dirty="0" err="1" smtClean="0"/>
              <a:t>organisation</a:t>
            </a:r>
            <a:r>
              <a:rPr lang="en-US" dirty="0" smtClean="0"/>
              <a:t> to friends and family,</a:t>
            </a:r>
          </a:p>
          <a:p>
            <a:pPr marL="228600" indent="-228600">
              <a:buFont typeface="Arial" pitchFamily="34" charset="0"/>
              <a:buChar char="•"/>
            </a:pPr>
            <a:r>
              <a:rPr lang="en-US" dirty="0" smtClean="0"/>
              <a:t>The pride they feel about working for their </a:t>
            </a:r>
            <a:r>
              <a:rPr lang="en-US" dirty="0" err="1" smtClean="0"/>
              <a:t>organisation</a:t>
            </a:r>
            <a:r>
              <a:rPr lang="en-US" dirty="0" smtClean="0"/>
              <a:t>, and</a:t>
            </a:r>
          </a:p>
          <a:p>
            <a:pPr marL="228600" indent="-228600">
              <a:buFont typeface="Arial" pitchFamily="34" charset="0"/>
              <a:buChar char="•"/>
            </a:pPr>
            <a:r>
              <a:rPr lang="en-US" dirty="0" smtClean="0"/>
              <a:t>Their intentions to remain with their </a:t>
            </a:r>
            <a:r>
              <a:rPr lang="en-US" dirty="0" err="1" smtClean="0"/>
              <a:t>organisation</a:t>
            </a:r>
            <a:r>
              <a:rPr lang="en-US" dirty="0" smtClean="0"/>
              <a:t>.  </a:t>
            </a:r>
          </a:p>
          <a:p>
            <a:pPr marL="0" indent="0">
              <a:buFont typeface="Arial" pitchFamily="34" charset="0"/>
              <a:buNone/>
            </a:pPr>
            <a:endParaRPr lang="en-US" b="1" u="sng" dirty="0" smtClean="0"/>
          </a:p>
          <a:p>
            <a:pPr marL="0" indent="0">
              <a:buFont typeface="Arial" pitchFamily="34" charset="0"/>
              <a:buNone/>
            </a:pPr>
            <a:r>
              <a:rPr lang="en-US" b="1" u="sng" dirty="0" smtClean="0"/>
              <a:t>This</a:t>
            </a:r>
            <a:r>
              <a:rPr lang="en-US" b="1" u="sng" baseline="0" dirty="0" smtClean="0"/>
              <a:t> is the “Want To”</a:t>
            </a:r>
            <a:endParaRPr lang="en-US" b="1" u="sng" dirty="0" smtClean="0"/>
          </a:p>
          <a:p>
            <a:endParaRPr lang="en-US" dirty="0" smtClean="0"/>
          </a:p>
          <a:p>
            <a:r>
              <a:rPr lang="en-US" dirty="0" smtClean="0"/>
              <a:t>It’s also about employees’ discretionary effort-their willingness to go above and beyond the call of duty or go the extra mile in order for their </a:t>
            </a:r>
            <a:r>
              <a:rPr lang="en-US" dirty="0" err="1" smtClean="0"/>
              <a:t>organisation</a:t>
            </a:r>
            <a:r>
              <a:rPr lang="en-US" dirty="0" smtClean="0"/>
              <a:t> to achieve success.</a:t>
            </a:r>
            <a:r>
              <a:rPr lang="en-US" baseline="0" dirty="0" smtClean="0"/>
              <a:t> </a:t>
            </a:r>
            <a:r>
              <a:rPr lang="en-US" dirty="0" smtClean="0"/>
              <a:t>However engagement alone is not enough. Research shows that, while nine out of ten employees say they are committed to success, less than two thirds believe they are as productive as they could be. That’s a lot of wasted potential. </a:t>
            </a:r>
          </a:p>
          <a:p>
            <a:endParaRPr lang="en-US" dirty="0" smtClean="0"/>
          </a:p>
          <a:p>
            <a:r>
              <a:rPr lang="en-US" dirty="0" smtClean="0"/>
              <a:t>The missing piece is “enablement.”</a:t>
            </a:r>
          </a:p>
          <a:p>
            <a:endParaRPr lang="en-US" dirty="0" smtClean="0"/>
          </a:p>
          <a:p>
            <a:r>
              <a:rPr lang="en-US" i="0" dirty="0" smtClean="0"/>
              <a:t>Employee enablement is viewed in terms of two components:</a:t>
            </a:r>
          </a:p>
          <a:p>
            <a:endParaRPr lang="en-US" dirty="0" smtClean="0"/>
          </a:p>
          <a:p>
            <a:pPr marL="228600" indent="-228600">
              <a:buFont typeface="Arial" pitchFamily="34" charset="0"/>
              <a:buChar char="•"/>
            </a:pPr>
            <a:r>
              <a:rPr lang="en-US" dirty="0" err="1" smtClean="0"/>
              <a:t>Optimised</a:t>
            </a:r>
            <a:r>
              <a:rPr lang="en-US" dirty="0" smtClean="0"/>
              <a:t> roles, and </a:t>
            </a:r>
          </a:p>
          <a:p>
            <a:pPr marL="228600" indent="-228600">
              <a:buFont typeface="Arial" pitchFamily="34" charset="0"/>
              <a:buChar char="•"/>
            </a:pPr>
            <a:r>
              <a:rPr lang="en-US" dirty="0" smtClean="0"/>
              <a:t>A supportive environment.</a:t>
            </a:r>
          </a:p>
          <a:p>
            <a:endParaRPr lang="en-US" dirty="0" smtClean="0"/>
          </a:p>
          <a:p>
            <a:r>
              <a:rPr lang="en-US" dirty="0" smtClean="0"/>
              <a:t>The </a:t>
            </a:r>
            <a:r>
              <a:rPr lang="en-US" dirty="0" err="1" smtClean="0"/>
              <a:t>optimised</a:t>
            </a:r>
            <a:r>
              <a:rPr lang="en-US" dirty="0" smtClean="0"/>
              <a:t> Roles component refers to the degree of alignment between employees and the requirements, such as competencies, skills, and education, of their jobs.  It asks how well employee skills match to the roles they are assigned.</a:t>
            </a:r>
          </a:p>
          <a:p>
            <a:endParaRPr lang="en-US" dirty="0" smtClean="0"/>
          </a:p>
          <a:p>
            <a:r>
              <a:rPr lang="en-US" dirty="0" smtClean="0"/>
              <a:t>The Supportive Environment component involves structuring the work environment so that it supports rather than hinders individual productivity and removes obstacles and roadblocks to “getting the job done.” In a supportive environment, employees have the essential resources to successfully perform their jobs including access to information, role clarity, feedback, and technology.</a:t>
            </a:r>
          </a:p>
          <a:p>
            <a:endParaRPr lang="en-US" dirty="0" smtClean="0"/>
          </a:p>
          <a:p>
            <a:r>
              <a:rPr lang="en-US" b="1" dirty="0" smtClean="0"/>
              <a:t>This is the “Can Do” </a:t>
            </a:r>
          </a:p>
          <a:p>
            <a:endParaRPr lang="en-US" dirty="0" smtClean="0"/>
          </a:p>
          <a:p>
            <a:r>
              <a:rPr lang="en-US" dirty="0" smtClean="0"/>
              <a:t>Think of engagement and enablement as a bicycle.  Engagement is the body, or frame of the bicycle, and enablement is the wheels.</a:t>
            </a:r>
            <a:r>
              <a:rPr lang="en-US" baseline="0" dirty="0" smtClean="0"/>
              <a:t> </a:t>
            </a:r>
            <a:r>
              <a:rPr lang="en-US" dirty="0" smtClean="0"/>
              <a:t>Both are important, but without the wheels, the bicycle is not going anywhere.</a:t>
            </a:r>
          </a:p>
          <a:p>
            <a:pPr eaLnBrk="1" hangingPunct="1"/>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smtClean="0"/>
              <a:t>A focus</a:t>
            </a:r>
            <a:r>
              <a:rPr lang="en-US" sz="1200" i="0" baseline="0" dirty="0" smtClean="0"/>
              <a:t> on both Engagement and Enablement will have a greater impact on your business than focusing on Engagement alone. Employee</a:t>
            </a:r>
            <a:r>
              <a:rPr lang="en-US" sz="1200" i="0" dirty="0" smtClean="0"/>
              <a:t> Engagement and Employee Effectiveness will drive Business Financial Success, Customer Satisfaction, Employee Performance and Employee Retention. </a:t>
            </a:r>
            <a:endParaRPr lang="en-US" sz="1200" i="0" baseline="0" dirty="0" smtClean="0"/>
          </a:p>
          <a:p>
            <a:endParaRPr lang="en-US" dirty="0" smtClean="0"/>
          </a:p>
          <a:p>
            <a:r>
              <a:rPr lang="en-US" dirty="0" smtClean="0"/>
              <a:t>The dimensions of employee engagement include:</a:t>
            </a:r>
          </a:p>
          <a:p>
            <a:pPr marL="228600" indent="-228600">
              <a:buFont typeface="Arial" pitchFamily="34" charset="0"/>
              <a:buChar char="•"/>
            </a:pPr>
            <a:r>
              <a:rPr lang="en-US" dirty="0" smtClean="0"/>
              <a:t>Clear and promising direction,</a:t>
            </a:r>
          </a:p>
          <a:p>
            <a:pPr marL="228600" indent="-228600">
              <a:buFont typeface="Arial" pitchFamily="34" charset="0"/>
              <a:buChar char="•"/>
            </a:pPr>
            <a:r>
              <a:rPr lang="en-US" dirty="0" smtClean="0"/>
              <a:t>Confidence in leaders,</a:t>
            </a:r>
          </a:p>
          <a:p>
            <a:pPr marL="228600" indent="-228600">
              <a:buFont typeface="Arial" pitchFamily="34" charset="0"/>
              <a:buChar char="•"/>
            </a:pPr>
            <a:r>
              <a:rPr lang="en-US" dirty="0" smtClean="0"/>
              <a:t>Quality and customer focus,</a:t>
            </a:r>
          </a:p>
          <a:p>
            <a:pPr marL="228600" indent="-228600">
              <a:buFont typeface="Arial" pitchFamily="34" charset="0"/>
              <a:buChar char="•"/>
            </a:pPr>
            <a:r>
              <a:rPr lang="en-US" dirty="0" smtClean="0"/>
              <a:t>Respect and recognition,</a:t>
            </a:r>
          </a:p>
          <a:p>
            <a:pPr marL="228600" indent="-228600">
              <a:buFont typeface="Arial" pitchFamily="34" charset="0"/>
              <a:buChar char="•"/>
            </a:pPr>
            <a:r>
              <a:rPr lang="en-US" dirty="0" smtClean="0"/>
              <a:t>Development opportunities, and</a:t>
            </a:r>
          </a:p>
          <a:p>
            <a:pPr marL="228600" indent="-228600">
              <a:buFont typeface="Arial" pitchFamily="34" charset="0"/>
              <a:buChar char="•"/>
            </a:pPr>
            <a:r>
              <a:rPr lang="en-US" dirty="0" smtClean="0"/>
              <a:t>Diversity and inclusion.</a:t>
            </a:r>
          </a:p>
          <a:p>
            <a:endParaRPr lang="en-US" dirty="0" smtClean="0"/>
          </a:p>
          <a:p>
            <a:r>
              <a:rPr lang="en-US" dirty="0" smtClean="0"/>
              <a:t>The dimensions of employee enablement include:</a:t>
            </a:r>
          </a:p>
          <a:p>
            <a:pPr marL="228600" indent="-228600">
              <a:buFont typeface="Arial" pitchFamily="34" charset="0"/>
              <a:buChar char="•"/>
            </a:pPr>
            <a:r>
              <a:rPr lang="en-US" dirty="0" smtClean="0"/>
              <a:t>Performance management,</a:t>
            </a:r>
          </a:p>
          <a:p>
            <a:pPr marL="228600" indent="-228600">
              <a:buFont typeface="Arial" pitchFamily="34" charset="0"/>
              <a:buChar char="•"/>
            </a:pPr>
            <a:r>
              <a:rPr lang="en-US" dirty="0" smtClean="0"/>
              <a:t>Authority and empowerment,</a:t>
            </a:r>
          </a:p>
          <a:p>
            <a:pPr marL="228600" indent="-228600">
              <a:buFont typeface="Arial" pitchFamily="34" charset="0"/>
              <a:buChar char="•"/>
            </a:pPr>
            <a:r>
              <a:rPr lang="en-US" dirty="0" smtClean="0"/>
              <a:t>Resources,</a:t>
            </a:r>
          </a:p>
          <a:p>
            <a:pPr marL="228600" indent="-228600">
              <a:buFont typeface="Arial" pitchFamily="34" charset="0"/>
              <a:buChar char="•"/>
            </a:pPr>
            <a:r>
              <a:rPr lang="en-US" dirty="0" smtClean="0"/>
              <a:t>Training,</a:t>
            </a:r>
          </a:p>
          <a:p>
            <a:pPr marL="228600" indent="-228600">
              <a:buFont typeface="Arial" pitchFamily="34" charset="0"/>
              <a:buChar char="•"/>
            </a:pPr>
            <a:r>
              <a:rPr lang="en-US" dirty="0" smtClean="0"/>
              <a:t>Collaboration, and</a:t>
            </a:r>
          </a:p>
          <a:p>
            <a:pPr marL="228600" indent="-228600">
              <a:buFont typeface="Arial" pitchFamily="34" charset="0"/>
              <a:buChar char="•"/>
            </a:pPr>
            <a:r>
              <a:rPr lang="en-US" dirty="0" smtClean="0"/>
              <a:t>Work, structure and process.</a:t>
            </a:r>
          </a:p>
          <a:p>
            <a:endParaRPr lang="en-US" baseline="0" dirty="0" smtClean="0"/>
          </a:p>
        </p:txBody>
      </p:sp>
      <p:sp>
        <p:nvSpPr>
          <p:cNvPr id="4" name="Slide Number Placeholder 3"/>
          <p:cNvSpPr>
            <a:spLocks noGrp="1"/>
          </p:cNvSpPr>
          <p:nvPr>
            <p:ph type="sldNum" sz="quarter" idx="10"/>
          </p:nvPr>
        </p:nvSpPr>
        <p:spPr/>
        <p:txBody>
          <a:bodyPr/>
          <a:lstStyle/>
          <a:p>
            <a:fld id="{1277BDE7-08C6-0643-9071-D30007A2AF4F}" type="slidenum">
              <a:rPr lang="en-US" smtClean="0"/>
              <a:t>4</a:t>
            </a:fld>
            <a:endParaRPr lang="en-US" dirty="0"/>
          </a:p>
        </p:txBody>
      </p:sp>
    </p:spTree>
    <p:extLst>
      <p:ext uri="{BB962C8B-B14F-4D97-AF65-F5344CB8AC3E}">
        <p14:creationId xmlns:p14="http://schemas.microsoft.com/office/powerpoint/2010/main" val="240763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Explain</a:t>
            </a:r>
            <a:r>
              <a:rPr lang="en-US" baseline="0" dirty="0" smtClean="0"/>
              <a:t> how to understand the survey results.</a:t>
            </a:r>
          </a:p>
          <a:p>
            <a:endParaRPr lang="en-US" baseline="0" dirty="0" smtClean="0"/>
          </a:p>
          <a:p>
            <a:r>
              <a:rPr lang="en-US" sz="1200" b="1" baseline="0" dirty="0" smtClean="0"/>
              <a:t>NOTES: </a:t>
            </a:r>
          </a:p>
          <a:p>
            <a:r>
              <a:rPr lang="en-US" sz="1200" baseline="0" dirty="0" smtClean="0"/>
              <a:t>Most questions from the survey used a 5-point scale ranging from Very Good/Strongly Agree to Very Poor/Strongly Disagree.</a:t>
            </a:r>
          </a:p>
          <a:p>
            <a:endParaRPr lang="en-US" sz="1200" baseline="0" dirty="0" smtClean="0"/>
          </a:p>
          <a:p>
            <a:pPr marL="171450" indent="-171450">
              <a:buFont typeface="Wingdings" panose="05000000000000000000" pitchFamily="2" charset="2"/>
              <a:buChar char="q"/>
            </a:pPr>
            <a:r>
              <a:rPr lang="en-US" sz="1200" baseline="0" dirty="0" err="1" smtClean="0"/>
              <a:t>Favourable</a:t>
            </a:r>
            <a:r>
              <a:rPr lang="en-US" sz="1200" baseline="0" dirty="0" smtClean="0"/>
              <a:t> percentage (shaded in green) indicates a rating of Very Good/Strongly Agree [% that answered the survey question with a 5 or 4]</a:t>
            </a:r>
          </a:p>
          <a:p>
            <a:pPr marL="171450" indent="-171450">
              <a:buFont typeface="Wingdings" panose="05000000000000000000" pitchFamily="2" charset="2"/>
              <a:buChar char="q"/>
            </a:pPr>
            <a:r>
              <a:rPr lang="en-US" sz="1200" baseline="0" dirty="0" smtClean="0"/>
              <a:t>Neutral percentage (shaded in yellow) indicates a rating of Average/Neither Agree nor Disagree [% that answered the survey question with a 3]</a:t>
            </a:r>
          </a:p>
          <a:p>
            <a:pPr marL="171450" indent="-171450">
              <a:buFont typeface="Wingdings" panose="05000000000000000000" pitchFamily="2" charset="2"/>
              <a:buChar char="q"/>
            </a:pPr>
            <a:r>
              <a:rPr lang="en-US" sz="1200" baseline="0" dirty="0" err="1" smtClean="0"/>
              <a:t>Unfavourable</a:t>
            </a:r>
            <a:r>
              <a:rPr lang="en-US" sz="1200" baseline="0" dirty="0" smtClean="0"/>
              <a:t> percentage (shaded in red) indicated a rating of Poor/Disagree/Very Poor Strongly Disagree [% that answered the question with a 2 or 1]</a:t>
            </a:r>
          </a:p>
          <a:p>
            <a:pPr marL="0" indent="0">
              <a:buFont typeface="Wingdings" panose="05000000000000000000" pitchFamily="2" charset="2"/>
              <a:buNone/>
            </a:pPr>
            <a:endParaRPr lang="en-US" sz="1200" baseline="0" dirty="0" smtClean="0"/>
          </a:p>
          <a:p>
            <a:pPr marL="0" indent="0">
              <a:buFont typeface="Wingdings" panose="05000000000000000000" pitchFamily="2" charset="2"/>
              <a:buNone/>
            </a:pPr>
            <a:r>
              <a:rPr lang="en-US" sz="1200" baseline="0" dirty="0" smtClean="0"/>
              <a:t>Identified Strengths and Opportunities are based on </a:t>
            </a:r>
            <a:r>
              <a:rPr lang="en-US" sz="1200" baseline="0" dirty="0" err="1" smtClean="0"/>
              <a:t>Favourable</a:t>
            </a:r>
            <a:r>
              <a:rPr lang="en-US" sz="1200" baseline="0" dirty="0" smtClean="0"/>
              <a:t> and </a:t>
            </a:r>
            <a:r>
              <a:rPr lang="en-US" sz="1200" baseline="0" dirty="0" err="1" smtClean="0"/>
              <a:t>Unfavourable</a:t>
            </a:r>
            <a:r>
              <a:rPr lang="en-US" sz="1200" baseline="0" dirty="0" smtClean="0"/>
              <a:t> ratings.</a:t>
            </a:r>
            <a:endParaRPr lang="en-US" dirty="0"/>
          </a:p>
        </p:txBody>
      </p:sp>
      <p:sp>
        <p:nvSpPr>
          <p:cNvPr id="4" name="Slide Number Placeholder 3"/>
          <p:cNvSpPr>
            <a:spLocks noGrp="1"/>
          </p:cNvSpPr>
          <p:nvPr>
            <p:ph type="sldNum" sz="quarter" idx="10"/>
          </p:nvPr>
        </p:nvSpPr>
        <p:spPr/>
        <p:txBody>
          <a:bodyPr/>
          <a:lstStyle/>
          <a:p>
            <a:fld id="{1277BDE7-08C6-0643-9071-D30007A2AF4F}" type="slidenum">
              <a:rPr lang="en-US" smtClean="0"/>
              <a:t>5</a:t>
            </a:fld>
            <a:endParaRPr lang="en-US" dirty="0"/>
          </a:p>
        </p:txBody>
      </p:sp>
    </p:spTree>
    <p:extLst>
      <p:ext uri="{BB962C8B-B14F-4D97-AF65-F5344CB8AC3E}">
        <p14:creationId xmlns:p14="http://schemas.microsoft.com/office/powerpoint/2010/main" val="104592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p>
          <a:p>
            <a:pPr marL="171450" indent="-171450">
              <a:buFontTx/>
              <a:buChar char="-"/>
            </a:pPr>
            <a:r>
              <a:rPr lang="en-US" b="0" baseline="0" dirty="0" smtClean="0"/>
              <a:t>For Management “We Heard You” Sessions, take the time to review and discuss your team’s results before drafting and creating your action plan. </a:t>
            </a:r>
          </a:p>
          <a:p>
            <a:pPr marL="171450" indent="-171450">
              <a:buFontTx/>
              <a:buChar char="-"/>
            </a:pPr>
            <a:r>
              <a:rPr lang="en-US" b="0" baseline="0" dirty="0" smtClean="0"/>
              <a:t>Ask for feedback, questions, and concerns. </a:t>
            </a:r>
          </a:p>
          <a:p>
            <a:pPr marL="171450" indent="-171450">
              <a:buFontTx/>
              <a:buChar char="-"/>
            </a:pPr>
            <a:r>
              <a:rPr lang="en-US" b="0" baseline="0" dirty="0" smtClean="0"/>
              <a:t>Pass out a copy of the Management Action Planning Worksheet to all attendees.</a:t>
            </a:r>
            <a:endParaRPr lang="en-US" b="1" dirty="0"/>
          </a:p>
        </p:txBody>
      </p:sp>
      <p:sp>
        <p:nvSpPr>
          <p:cNvPr id="4" name="Slide Number Placeholder 3"/>
          <p:cNvSpPr>
            <a:spLocks noGrp="1"/>
          </p:cNvSpPr>
          <p:nvPr>
            <p:ph type="sldNum" sz="quarter" idx="10"/>
          </p:nvPr>
        </p:nvSpPr>
        <p:spPr/>
        <p:txBody>
          <a:bodyPr/>
          <a:lstStyle/>
          <a:p>
            <a:fld id="{1277BDE7-08C6-0643-9071-D30007A2AF4F}" type="slidenum">
              <a:rPr lang="en-US" smtClean="0"/>
              <a:t>6</a:t>
            </a:fld>
            <a:endParaRPr lang="en-US" dirty="0"/>
          </a:p>
        </p:txBody>
      </p:sp>
    </p:spTree>
    <p:extLst>
      <p:ext uri="{BB962C8B-B14F-4D97-AF65-F5344CB8AC3E}">
        <p14:creationId xmlns:p14="http://schemas.microsoft.com/office/powerpoint/2010/main" val="356143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REMINDER:</a:t>
            </a:r>
            <a:r>
              <a:rPr lang="en-US" b="1" baseline="0" dirty="0" smtClean="0"/>
              <a:t> </a:t>
            </a:r>
            <a:r>
              <a:rPr lang="en-US" b="0" baseline="0" dirty="0" smtClean="0"/>
              <a:t>When discussing results and creating your action plan, </a:t>
            </a:r>
            <a:r>
              <a:rPr lang="en-US" b="0" baseline="0" dirty="0" err="1" smtClean="0"/>
              <a:t>utilise</a:t>
            </a:r>
            <a:r>
              <a:rPr lang="en-US" b="0" baseline="0" dirty="0" smtClean="0"/>
              <a:t> the Action Planning Resource Library for clarifying questions and potential actions (can be found on the Employee Engagement Website) </a:t>
            </a:r>
            <a:endParaRPr lang="en-US" b="0" dirty="0" smtClean="0"/>
          </a:p>
        </p:txBody>
      </p:sp>
      <p:sp>
        <p:nvSpPr>
          <p:cNvPr id="4" name="Slide Number Placeholder 3"/>
          <p:cNvSpPr>
            <a:spLocks noGrp="1"/>
          </p:cNvSpPr>
          <p:nvPr>
            <p:ph type="sldNum" sz="quarter" idx="10"/>
          </p:nvPr>
        </p:nvSpPr>
        <p:spPr/>
        <p:txBody>
          <a:bodyPr/>
          <a:lstStyle/>
          <a:p>
            <a:fld id="{1277BDE7-08C6-0643-9071-D30007A2AF4F}" type="slidenum">
              <a:rPr lang="en-US" smtClean="0"/>
              <a:t>7</a:t>
            </a:fld>
            <a:endParaRPr lang="en-US" dirty="0"/>
          </a:p>
        </p:txBody>
      </p:sp>
    </p:spTree>
    <p:extLst>
      <p:ext uri="{BB962C8B-B14F-4D97-AF65-F5344CB8AC3E}">
        <p14:creationId xmlns:p14="http://schemas.microsoft.com/office/powerpoint/2010/main" val="95929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7BDE7-08C6-0643-9071-D30007A2AF4F}" type="slidenum">
              <a:rPr lang="en-US" smtClean="0"/>
              <a:t>8</a:t>
            </a:fld>
            <a:endParaRPr lang="en-US" dirty="0"/>
          </a:p>
        </p:txBody>
      </p:sp>
    </p:spTree>
    <p:extLst>
      <p:ext uri="{BB962C8B-B14F-4D97-AF65-F5344CB8AC3E}">
        <p14:creationId xmlns:p14="http://schemas.microsoft.com/office/powerpoint/2010/main" val="3584199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238" y="1797861"/>
            <a:ext cx="6500812" cy="1470025"/>
          </a:xfrm>
        </p:spPr>
        <p:txBody>
          <a:bodyPr/>
          <a:lstStyle>
            <a:lvl1pPr algn="l">
              <a:defRPr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49238" y="3258409"/>
            <a:ext cx="6500812" cy="1752600"/>
          </a:xfrm>
        </p:spPr>
        <p:txBody>
          <a:bodyPr/>
          <a:lstStyle>
            <a:lvl1pPr marL="0" indent="0" algn="l">
              <a:buNone/>
              <a:defRPr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249238" y="3136063"/>
            <a:ext cx="607028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294630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34428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dirty="0" smtClean="0"/>
              <a:t>Click to edit Master title style</a:t>
            </a:r>
            <a:endParaRPr lang="en-US" dirty="0"/>
          </a:p>
        </p:txBody>
      </p:sp>
      <p:sp>
        <p:nvSpPr>
          <p:cNvPr id="3" name="Content Placeholder 2"/>
          <p:cNvSpPr>
            <a:spLocks noGrp="1"/>
          </p:cNvSpPr>
          <p:nvPr>
            <p:ph idx="1"/>
          </p:nvPr>
        </p:nvSpPr>
        <p:spPr>
          <a:xfrm>
            <a:off x="249238" y="1353638"/>
            <a:ext cx="8229600" cy="42502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6"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12355359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dirty="0" smtClean="0"/>
              <a:t>Click to edit Master title style</a:t>
            </a:r>
            <a:endParaRPr lang="en-US" dirty="0"/>
          </a:p>
        </p:txBody>
      </p:sp>
      <p:sp>
        <p:nvSpPr>
          <p:cNvPr id="3" name="Content Placeholder 2"/>
          <p:cNvSpPr>
            <a:spLocks noGrp="1"/>
          </p:cNvSpPr>
          <p:nvPr>
            <p:ph idx="1"/>
          </p:nvPr>
        </p:nvSpPr>
        <p:spPr>
          <a:xfrm>
            <a:off x="249238" y="1353638"/>
            <a:ext cx="8229600" cy="42502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21292"/>
            <a:ext cx="9144000" cy="113670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6"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13695372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9238" y="1353638"/>
            <a:ext cx="8229600" cy="42502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21292"/>
            <a:ext cx="9144000" cy="113670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739136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238" y="2350330"/>
            <a:ext cx="7772400" cy="1362075"/>
          </a:xfrm>
        </p:spPr>
        <p:txBody>
          <a:bodyPr anchor="t">
            <a:noAutofit/>
          </a:bodyPr>
          <a:lstStyle>
            <a:lvl1pPr algn="l">
              <a:defRPr sz="5400" b="0" cap="none" baseline="0"/>
            </a:lvl1pPr>
          </a:lstStyle>
          <a:p>
            <a:r>
              <a:rPr lang="en-US" dirty="0" smtClean="0"/>
              <a:t>Click to edit Master title style</a:t>
            </a:r>
            <a:endParaRPr lang="en-US" dirty="0"/>
          </a:p>
        </p:txBody>
      </p:sp>
      <p:cxnSp>
        <p:nvCxnSpPr>
          <p:cNvPr id="5" name="Straight Connector 4"/>
          <p:cNvCxnSpPr/>
          <p:nvPr userDrawn="1"/>
        </p:nvCxnSpPr>
        <p:spPr>
          <a:xfrm>
            <a:off x="249238" y="3758363"/>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4"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30596732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dirty="0" smtClean="0"/>
              <a:t>Click to edit Master title style</a:t>
            </a:r>
            <a:endParaRPr lang="en-US" dirty="0"/>
          </a:p>
        </p:txBody>
      </p:sp>
      <p:cxnSp>
        <p:nvCxnSpPr>
          <p:cNvPr id="4" name="Straight Connector 3"/>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3330253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Title Page">
    <p:spTree>
      <p:nvGrpSpPr>
        <p:cNvPr id="1" name=""/>
        <p:cNvGrpSpPr/>
        <p:nvPr/>
      </p:nvGrpSpPr>
      <p:grpSpPr>
        <a:xfrm>
          <a:off x="0" y="0"/>
          <a:ext cx="0" cy="0"/>
          <a:chOff x="0" y="0"/>
          <a:chExt cx="0" cy="0"/>
        </a:xfrm>
      </p:grpSpPr>
      <p:sp>
        <p:nvSpPr>
          <p:cNvPr id="4" name="Rectangle 3"/>
          <p:cNvSpPr/>
          <p:nvPr userDrawn="1"/>
        </p:nvSpPr>
        <p:spPr>
          <a:xfrm>
            <a:off x="0" y="5746459"/>
            <a:ext cx="9144000" cy="11115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txBox="1">
            <a:spLocks/>
          </p:cNvSpPr>
          <p:nvPr userDrawn="1"/>
        </p:nvSpPr>
        <p:spPr>
          <a:xfrm>
            <a:off x="166115" y="1773988"/>
            <a:ext cx="7772400" cy="1362075"/>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5400" b="0" kern="1200" cap="all">
                <a:solidFill>
                  <a:schemeClr val="tx1"/>
                </a:solidFill>
                <a:latin typeface="Helvetica"/>
                <a:ea typeface="+mj-ea"/>
                <a:cs typeface="Helvetica"/>
              </a:defRPr>
            </a:lvl1pPr>
          </a:lstStyle>
          <a:p>
            <a:endParaRPr lang="en-US" dirty="0">
              <a:solidFill>
                <a:prstClr val="black"/>
              </a:solidFill>
            </a:endParaRPr>
          </a:p>
        </p:txBody>
      </p:sp>
      <p:cxnSp>
        <p:nvCxnSpPr>
          <p:cNvPr id="12" name="Straight Connector 11"/>
          <p:cNvCxnSpPr/>
          <p:nvPr userDrawn="1"/>
        </p:nvCxnSpPr>
        <p:spPr>
          <a:xfrm>
            <a:off x="249238" y="3136063"/>
            <a:ext cx="607028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4"/>
          <p:cNvSpPr>
            <a:spLocks noGrp="1"/>
          </p:cNvSpPr>
          <p:nvPr>
            <p:ph type="title" idx="4294967295"/>
          </p:nvPr>
        </p:nvSpPr>
        <p:spPr>
          <a:xfrm>
            <a:off x="249238" y="1930008"/>
            <a:ext cx="7772400" cy="1362075"/>
          </a:xfrm>
        </p:spPr>
        <p:txBody>
          <a:bodyPr/>
          <a:lstStyle/>
          <a:p>
            <a:r>
              <a:rPr lang="en-US" dirty="0" smtClean="0"/>
              <a:t>DIVIDER SLIDE</a:t>
            </a:r>
            <a:br>
              <a:rPr lang="en-US" dirty="0" smtClean="0"/>
            </a:br>
            <a:r>
              <a:rPr lang="en-US" dirty="0" smtClean="0"/>
              <a:t>TITLE PAGE</a:t>
            </a:r>
            <a:endParaRPr lang="en-US" dirty="0"/>
          </a:p>
        </p:txBody>
      </p:sp>
    </p:spTree>
    <p:custDataLst>
      <p:tags r:id="rId1"/>
    </p:custDataLst>
    <p:extLst>
      <p:ext uri="{BB962C8B-B14F-4D97-AF65-F5344CB8AC3E}">
        <p14:creationId xmlns:p14="http://schemas.microsoft.com/office/powerpoint/2010/main" val="23255503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and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720273"/>
            <a:ext cx="5111750" cy="517843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267637" y="720274"/>
            <a:ext cx="3008313" cy="928146"/>
          </a:xfrm>
        </p:spPr>
        <p:txBody>
          <a:bodyPr>
            <a:normAutofit/>
          </a:bodyPr>
          <a:lstStyle>
            <a:lvl1pPr marL="0" indent="0">
              <a:lnSpc>
                <a:spcPct val="80000"/>
              </a:lnSpc>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3" hasCustomPrompt="1"/>
          </p:nvPr>
        </p:nvSpPr>
        <p:spPr>
          <a:xfrm>
            <a:off x="267637" y="2058153"/>
            <a:ext cx="3008313" cy="3612708"/>
          </a:xfrm>
        </p:spPr>
        <p:txBody>
          <a:bodyPr>
            <a:normAutofit/>
          </a:bodyPr>
          <a:lstStyle>
            <a:lvl1pPr marL="0" indent="0">
              <a:lnSpc>
                <a:spcPct val="90000"/>
              </a:lnSpc>
              <a:buNone/>
              <a:defRPr sz="1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9" name="Straight Connector 8"/>
          <p:cNvCxnSpPr/>
          <p:nvPr userDrawn="1"/>
        </p:nvCxnSpPr>
        <p:spPr>
          <a:xfrm>
            <a:off x="267637" y="1950423"/>
            <a:ext cx="30267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607621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ture 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50432" y="1380067"/>
            <a:ext cx="6443135" cy="3949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ustDataLst>
      <p:tags r:id="rId1"/>
    </p:custDataLst>
    <p:extLst>
      <p:ext uri="{BB962C8B-B14F-4D97-AF65-F5344CB8AC3E}">
        <p14:creationId xmlns:p14="http://schemas.microsoft.com/office/powerpoint/2010/main" val="1871220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641848"/>
            <a:ext cx="9144000" cy="1216152"/>
          </a:xfrm>
          <a:prstGeom prst="rect">
            <a:avLst/>
          </a:prstGeom>
        </p:spPr>
      </p:pic>
      <p:sp>
        <p:nvSpPr>
          <p:cNvPr id="2" name="Title Placeholder 1"/>
          <p:cNvSpPr>
            <a:spLocks noGrp="1"/>
          </p:cNvSpPr>
          <p:nvPr>
            <p:ph type="title"/>
          </p:nvPr>
        </p:nvSpPr>
        <p:spPr>
          <a:xfrm>
            <a:off x="258161" y="210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8161" y="1581254"/>
            <a:ext cx="8229600" cy="40605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2"/>
    </p:custDataLst>
    <p:extLst>
      <p:ext uri="{BB962C8B-B14F-4D97-AF65-F5344CB8AC3E}">
        <p14:creationId xmlns:p14="http://schemas.microsoft.com/office/powerpoint/2010/main" val="2536951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51" r:id="rId5"/>
    <p:sldLayoutId id="2147483654" r:id="rId6"/>
    <p:sldLayoutId id="2147483662" r:id="rId7"/>
    <p:sldLayoutId id="2147483656" r:id="rId8"/>
    <p:sldLayoutId id="2147483663" r:id="rId9"/>
    <p:sldLayoutId id="2147483664" r:id="rId10"/>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32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6.xml"/><Relationship Id="rId7"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12.png"/><Relationship Id="rId5" Type="http://schemas.openxmlformats.org/officeDocument/2006/relationships/tags" Target="../tags/tag18.xml"/><Relationship Id="rId10" Type="http://schemas.openxmlformats.org/officeDocument/2006/relationships/image" Target="../media/image11.png"/><Relationship Id="rId4" Type="http://schemas.openxmlformats.org/officeDocument/2006/relationships/tags" Target="../tags/tag17.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txBox="1">
            <a:spLocks/>
          </p:cNvSpPr>
          <p:nvPr/>
        </p:nvSpPr>
        <p:spPr>
          <a:xfrm>
            <a:off x="195263" y="2619464"/>
            <a:ext cx="6608762" cy="1470025"/>
          </a:xfrm>
          <a:prstGeom prst="rect">
            <a:avLst/>
          </a:prstGeom>
        </p:spPr>
        <p:txBody>
          <a:bodyPr/>
          <a:lstStyle>
            <a:lvl1pPr algn="l" defTabSz="457200" rtl="0" eaLnBrk="1" latinLnBrk="0" hangingPunct="1">
              <a:lnSpc>
                <a:spcPct val="80000"/>
              </a:lnSpc>
              <a:spcBef>
                <a:spcPct val="0"/>
              </a:spcBef>
              <a:buNone/>
              <a:defRPr sz="3200" kern="1200">
                <a:solidFill>
                  <a:schemeClr val="tx1"/>
                </a:solidFill>
                <a:latin typeface="Arial"/>
                <a:ea typeface="+mj-ea"/>
                <a:cs typeface="Arial"/>
              </a:defRPr>
            </a:lvl1pPr>
          </a:lstStyle>
          <a:p>
            <a:r>
              <a:rPr lang="en-US" sz="2800" dirty="0" smtClean="0"/>
              <a:t>2019 Employee Engagement Survey</a:t>
            </a:r>
            <a:endParaRPr lang="en-US" sz="2800" dirty="0"/>
          </a:p>
        </p:txBody>
      </p:sp>
      <p:sp>
        <p:nvSpPr>
          <p:cNvPr id="6" name="Subtitle 2"/>
          <p:cNvSpPr txBox="1">
            <a:spLocks/>
          </p:cNvSpPr>
          <p:nvPr/>
        </p:nvSpPr>
        <p:spPr>
          <a:xfrm>
            <a:off x="249237" y="3213189"/>
            <a:ext cx="7596049" cy="1752600"/>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smtClean="0"/>
              <a:t>&lt;Insert Unit Name&gt;</a:t>
            </a:r>
            <a:endParaRPr lang="en-US" sz="1900" dirty="0"/>
          </a:p>
        </p:txBody>
      </p:sp>
      <p:grpSp>
        <p:nvGrpSpPr>
          <p:cNvPr id="7" name="team"/>
          <p:cNvGrpSpPr/>
          <p:nvPr/>
        </p:nvGrpSpPr>
        <p:grpSpPr>
          <a:xfrm>
            <a:off x="195263" y="4683214"/>
            <a:ext cx="4059790" cy="2367446"/>
            <a:chOff x="0" y="0"/>
            <a:chExt cx="6618430" cy="4241814"/>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078" y="0"/>
              <a:ext cx="1823667" cy="4241814"/>
            </a:xfrm>
            <a:prstGeom prst="rect">
              <a:avLst/>
            </a:prstGeom>
          </p:spPr>
        </p:pic>
        <p:pic>
          <p:nvPicPr>
            <p:cNvPr id="9" name="Weeb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872" y="581978"/>
              <a:ext cx="1882558" cy="30878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222127" y="630278"/>
              <a:ext cx="2333182" cy="31156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80434"/>
              <a:ext cx="1924885" cy="30782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8695" y="569266"/>
              <a:ext cx="2052988" cy="3127133"/>
            </a:xfrm>
            <a:prstGeom prst="rect">
              <a:avLst/>
            </a:prstGeom>
          </p:spPr>
        </p:pic>
      </p:grpSp>
    </p:spTree>
    <p:extLst>
      <p:ext uri="{BB962C8B-B14F-4D97-AF65-F5344CB8AC3E}">
        <p14:creationId xmlns:p14="http://schemas.microsoft.com/office/powerpoint/2010/main" val="329972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Dimensions &amp; Questions</a:t>
            </a:r>
            <a:endParaRPr lang="en-US" dirty="0"/>
          </a:p>
        </p:txBody>
      </p:sp>
      <p:sp>
        <p:nvSpPr>
          <p:cNvPr id="5" name="Rectangle 4"/>
          <p:cNvSpPr/>
          <p:nvPr/>
        </p:nvSpPr>
        <p:spPr>
          <a:xfrm>
            <a:off x="800100" y="6504156"/>
            <a:ext cx="6673362" cy="29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defRPr sz="1000"/>
            </a:pPr>
            <a:r>
              <a:rPr lang="en-US" sz="900" b="1" i="1" dirty="0" smtClean="0">
                <a:solidFill>
                  <a:schemeClr val="tx1">
                    <a:lumMod val="95000"/>
                    <a:lumOff val="5000"/>
                  </a:schemeClr>
                </a:solidFill>
                <a:cs typeface="Arial" pitchFamily="34" charset="0"/>
              </a:rPr>
              <a:t>NOTE: </a:t>
            </a:r>
            <a:r>
              <a:rPr lang="en-US" sz="900" i="1" dirty="0" smtClean="0">
                <a:solidFill>
                  <a:schemeClr val="tx1">
                    <a:lumMod val="95000"/>
                    <a:lumOff val="5000"/>
                  </a:schemeClr>
                </a:solidFill>
                <a:cs typeface="Arial" pitchFamily="34" charset="0"/>
              </a:rPr>
              <a:t>Only salaried employees were asked the questions with an * after the item text</a:t>
            </a:r>
            <a:r>
              <a:rPr lang="en-US" sz="700" dirty="0" smtClean="0">
                <a:solidFill>
                  <a:schemeClr val="tx1">
                    <a:lumMod val="95000"/>
                    <a:lumOff val="5000"/>
                  </a:schemeClr>
                </a:solidFill>
                <a:cs typeface="Arial" pitchFamily="34" charset="0"/>
              </a:rPr>
              <a:t>.</a:t>
            </a:r>
            <a:r>
              <a:rPr lang="en-US" sz="700" dirty="0" smtClean="0">
                <a:solidFill>
                  <a:schemeClr val="tx1"/>
                </a:solidFill>
                <a:cs typeface="Arial" pitchFamily="34" charset="0"/>
              </a:rPr>
              <a:t> </a:t>
            </a:r>
            <a:endParaRPr lang="en-US" sz="700" dirty="0" smtClean="0">
              <a:solidFill>
                <a:schemeClr val="tx1">
                  <a:lumMod val="95000"/>
                  <a:lumOff val="5000"/>
                </a:schemeClr>
              </a:solidFill>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04704101"/>
              </p:ext>
            </p:extLst>
          </p:nvPr>
        </p:nvGraphicFramePr>
        <p:xfrm>
          <a:off x="800100" y="1297922"/>
          <a:ext cx="7543800" cy="5206234"/>
        </p:xfrm>
        <a:graphic>
          <a:graphicData uri="http://schemas.openxmlformats.org/drawingml/2006/table">
            <a:tbl>
              <a:tblPr firstRow="1" bandRow="1">
                <a:tableStyleId>{8EC20E35-A176-4012-BC5E-935CFFF8708E}</a:tableStyleId>
              </a:tblPr>
              <a:tblGrid>
                <a:gridCol w="1600089"/>
                <a:gridCol w="5943711"/>
              </a:tblGrid>
              <a:tr h="343017">
                <a:tc>
                  <a:txBody>
                    <a:bodyPr/>
                    <a:lstStyle/>
                    <a:p>
                      <a:pPr algn="ctr"/>
                      <a:r>
                        <a:rPr lang="en-US" sz="1300" dirty="0" smtClean="0"/>
                        <a:t>Dimension</a:t>
                      </a:r>
                      <a:endParaRPr lang="en-US" sz="1300" dirty="0"/>
                    </a:p>
                  </a:txBody>
                  <a:tcPr marL="79402" marR="79402" marT="39701" marB="39701" anchor="ctr">
                    <a:lnL w="12700" cap="flat" cmpd="sng" algn="ctr">
                      <a:solidFill>
                        <a:srgbClr val="EA002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c>
                  <a:txBody>
                    <a:bodyPr/>
                    <a:lstStyle/>
                    <a:p>
                      <a:pPr algn="ctr"/>
                      <a:r>
                        <a:rPr lang="en-US" sz="1300" dirty="0" smtClean="0"/>
                        <a:t>Questions</a:t>
                      </a:r>
                      <a:r>
                        <a:rPr lang="en-US" sz="1300" baseline="0" dirty="0" smtClean="0"/>
                        <a:t> </a:t>
                      </a:r>
                      <a:endParaRPr lang="en-US" sz="1300" dirty="0"/>
                    </a:p>
                  </a:txBody>
                  <a:tcPr marL="79402" marR="79402" marT="39701" marB="39701" anchor="ctr">
                    <a:lnL w="12700" cap="flat" cmpd="sng" algn="ctr">
                      <a:noFill/>
                      <a:prstDash val="solid"/>
                      <a:round/>
                      <a:headEnd type="none" w="med" len="med"/>
                      <a:tailEnd type="none" w="med" len="med"/>
                    </a:lnL>
                    <a:lnR w="12700" cap="flat" cmpd="sng" algn="ctr">
                      <a:solidFill>
                        <a:srgbClr val="EA002A"/>
                      </a:solid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r>
              <a:tr h="502537">
                <a:tc>
                  <a:txBody>
                    <a:bodyPr/>
                    <a:lstStyle/>
                    <a:p>
                      <a:pPr algn="ctr"/>
                      <a:r>
                        <a:rPr lang="en-US" sz="1000" b="1" dirty="0" smtClean="0"/>
                        <a:t>Collaboration</a:t>
                      </a:r>
                      <a:endParaRPr lang="en-US" sz="1000" b="1" dirty="0"/>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40. My work group receives high quality support from other units on which we depend  </a:t>
                      </a:r>
                    </a:p>
                    <a:p>
                      <a:r>
                        <a:rPr lang="en-US" sz="1000" dirty="0" smtClean="0"/>
                        <a:t>43. There is good cooperation and teamwork within my work group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748951">
                <a:tc>
                  <a:txBody>
                    <a:bodyPr/>
                    <a:lstStyle/>
                    <a:p>
                      <a:pPr algn="ctr"/>
                      <a:r>
                        <a:rPr lang="en-US" sz="1000" b="1" dirty="0" smtClean="0"/>
                        <a:t>Employee Enablement</a:t>
                      </a:r>
                      <a:endParaRPr lang="en-US" sz="1000" b="1" dirty="0"/>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28. Conditions in my job allow me to be as productive as I can be</a:t>
                      </a:r>
                    </a:p>
                    <a:p>
                      <a:pPr lvl="0" algn="l"/>
                      <a:r>
                        <a:rPr lang="en-US" sz="1000" dirty="0" smtClean="0"/>
                        <a:t>33. My job makes good use of my skills and abilities  </a:t>
                      </a:r>
                    </a:p>
                    <a:p>
                      <a:pPr lvl="0" algn="l"/>
                      <a:r>
                        <a:rPr lang="en-US" sz="1000" dirty="0" smtClean="0"/>
                        <a:t>34. My job provides me the opportunity to do challenging and interesting work  </a:t>
                      </a:r>
                    </a:p>
                    <a:p>
                      <a:pPr lvl="0" algn="l"/>
                      <a:r>
                        <a:rPr lang="en-US" sz="1000" dirty="0" smtClean="0"/>
                        <a:t>42. There are no significant obstacles at work to doing my job well</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748951">
                <a:tc>
                  <a:txBody>
                    <a:bodyPr/>
                    <a:lstStyle/>
                    <a:p>
                      <a:pPr algn="ctr"/>
                      <a:r>
                        <a:rPr lang="en-US" sz="1000" b="1" dirty="0" smtClean="0"/>
                        <a:t>Mission</a:t>
                      </a:r>
                      <a:r>
                        <a:rPr lang="en-US" sz="1000" b="1" baseline="0" dirty="0" smtClean="0"/>
                        <a:t> &amp; Values</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u="none" strike="noStrike" dirty="0" smtClean="0">
                          <a:effectLst/>
                        </a:rPr>
                        <a:t>10.</a:t>
                      </a:r>
                      <a:r>
                        <a:rPr lang="en-US" sz="1000" u="none" strike="noStrike" baseline="0" dirty="0" smtClean="0">
                          <a:effectLst/>
                        </a:rPr>
                        <a:t> </a:t>
                      </a:r>
                      <a:r>
                        <a:rPr lang="en-US" sz="1000" u="none" strike="noStrike" dirty="0" smtClean="0">
                          <a:effectLst/>
                        </a:rPr>
                        <a:t>I am familiar with Aramark's mission </a:t>
                      </a:r>
                    </a:p>
                    <a:p>
                      <a:pPr algn="l" fontAlgn="ctr"/>
                      <a:r>
                        <a:rPr lang="en-US" sz="1000" u="none" strike="noStrike" dirty="0" smtClean="0">
                          <a:effectLst/>
                        </a:rPr>
                        <a:t>11. I have a good understanding of Aramark's mission </a:t>
                      </a:r>
                    </a:p>
                    <a:p>
                      <a:pPr algn="l" fontAlgn="ctr"/>
                      <a:r>
                        <a:rPr lang="en-US" sz="1000" u="none" strike="noStrike" dirty="0" smtClean="0">
                          <a:effectLst/>
                        </a:rPr>
                        <a:t>12. I am familiar with Aramark's values </a:t>
                      </a:r>
                    </a:p>
                    <a:p>
                      <a:pPr algn="l" fontAlgn="ctr"/>
                      <a:r>
                        <a:rPr lang="en-US" sz="1000" u="none" strike="noStrike" dirty="0" smtClean="0">
                          <a:effectLst/>
                        </a:rPr>
                        <a:t>13.</a:t>
                      </a:r>
                      <a:r>
                        <a:rPr lang="en-US" sz="1000" u="none" strike="noStrike" baseline="0" dirty="0" smtClean="0">
                          <a:effectLst/>
                        </a:rPr>
                        <a:t> </a:t>
                      </a:r>
                      <a:r>
                        <a:rPr lang="en-US" sz="1000" u="none" strike="noStrike" dirty="0" smtClean="0">
                          <a:effectLst/>
                        </a:rPr>
                        <a:t>I have a good understanding of Aramark's values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91089">
                <a:tc>
                  <a:txBody>
                    <a:bodyPr/>
                    <a:lstStyle/>
                    <a:p>
                      <a:pPr algn="ctr"/>
                      <a:r>
                        <a:rPr lang="en-US" sz="1000" b="1" dirty="0" smtClean="0"/>
                        <a:t>Performance Management</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25. I receive clear and regular feedback on how well I do my work </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26. I understand how my job performance is evaluated</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27. I understand what is expected of me in my job</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49712">
                <a:tc>
                  <a:txBody>
                    <a:bodyPr/>
                    <a:lstStyle/>
                    <a:p>
                      <a:pPr algn="ctr"/>
                      <a:r>
                        <a:rPr lang="en-US" sz="1000" b="1" dirty="0" smtClean="0"/>
                        <a:t>Resources</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23. I have the information I need to do my job well  </a:t>
                      </a:r>
                    </a:p>
                    <a:p>
                      <a:r>
                        <a:rPr lang="en-US" sz="1000" baseline="0" dirty="0" smtClean="0"/>
                        <a:t>24. I </a:t>
                      </a:r>
                      <a:r>
                        <a:rPr lang="en-US" sz="1000" dirty="0" smtClean="0"/>
                        <a:t> have the resources I need to do my job effectively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676558">
                <a:tc>
                  <a:txBody>
                    <a:bodyPr/>
                    <a:lstStyle/>
                    <a:p>
                      <a:pPr algn="ctr"/>
                      <a:r>
                        <a:rPr lang="en-US" sz="1000" b="1" dirty="0" smtClean="0"/>
                        <a:t>Survey Follow (online only)</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46. I participated in a feedback meeting about the previous survey results*</a:t>
                      </a:r>
                    </a:p>
                    <a:p>
                      <a:r>
                        <a:rPr lang="en-US" sz="1000" dirty="0" smtClean="0"/>
                        <a:t>47. Action was taken on issues raised in the last survey*</a:t>
                      </a:r>
                    </a:p>
                    <a:p>
                      <a:r>
                        <a:rPr lang="en-US" sz="1000" dirty="0" smtClean="0"/>
                        <a:t>48.</a:t>
                      </a:r>
                      <a:r>
                        <a:rPr lang="en-US" sz="1000" baseline="0" dirty="0" smtClean="0"/>
                        <a:t> </a:t>
                      </a:r>
                      <a:r>
                        <a:rPr lang="en-US" sz="1000" dirty="0" smtClean="0"/>
                        <a:t>Progress has been made as a result of the previous survey*</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61132">
                <a:tc>
                  <a:txBody>
                    <a:bodyPr/>
                    <a:lstStyle/>
                    <a:p>
                      <a:pPr algn="ctr"/>
                      <a:r>
                        <a:rPr lang="en-US" sz="1000" b="1" dirty="0" smtClean="0"/>
                        <a:t>Training</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31. Aramark provides training that helps me do my job well</a:t>
                      </a:r>
                    </a:p>
                    <a:p>
                      <a:r>
                        <a:rPr lang="en-US" sz="1000" dirty="0" smtClean="0"/>
                        <a:t>41. New employees receive the training they need to do their jobs well </a:t>
                      </a:r>
                      <a:endParaRPr lang="en-US" sz="1000" dirty="0"/>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484287">
                <a:tc>
                  <a:txBody>
                    <a:bodyPr/>
                    <a:lstStyle/>
                    <a:p>
                      <a:pPr algn="ctr"/>
                      <a:r>
                        <a:rPr lang="en-US" sz="1000" b="1" dirty="0" smtClean="0"/>
                        <a:t>Work,</a:t>
                      </a:r>
                      <a:r>
                        <a:rPr lang="en-US" sz="1000" b="1" baseline="0" dirty="0" smtClean="0"/>
                        <a:t> Structure, &amp; Process</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16. Safety of your work area  </a:t>
                      </a:r>
                    </a:p>
                    <a:p>
                      <a:r>
                        <a:rPr lang="en-US" sz="1000" dirty="0" smtClean="0"/>
                        <a:t>39. The work is well </a:t>
                      </a:r>
                      <a:r>
                        <a:rPr lang="en-US" sz="1000" dirty="0" err="1" smtClean="0"/>
                        <a:t>organised</a:t>
                      </a:r>
                      <a:r>
                        <a:rPr lang="en-US" sz="1000" dirty="0" smtClean="0"/>
                        <a:t> in my team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1234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Objectives</a:t>
            </a:r>
            <a:endParaRPr lang="en-US" dirty="0"/>
          </a:p>
        </p:txBody>
      </p:sp>
      <p:sp>
        <p:nvSpPr>
          <p:cNvPr id="3" name="Content Placeholder 2"/>
          <p:cNvSpPr>
            <a:spLocks noGrp="1"/>
          </p:cNvSpPr>
          <p:nvPr>
            <p:ph idx="1"/>
          </p:nvPr>
        </p:nvSpPr>
        <p:spPr>
          <a:xfrm>
            <a:off x="249237" y="1307340"/>
            <a:ext cx="8779015" cy="4250207"/>
          </a:xfrm>
        </p:spPr>
        <p:txBody>
          <a:bodyPr>
            <a:normAutofit lnSpcReduction="10000"/>
          </a:bodyPr>
          <a:lstStyle/>
          <a:p>
            <a:pPr marL="400050" lvl="1" indent="0">
              <a:buNone/>
            </a:pPr>
            <a:r>
              <a:rPr lang="en-US" dirty="0"/>
              <a:t>The </a:t>
            </a:r>
            <a:r>
              <a:rPr lang="en-US" dirty="0" smtClean="0"/>
              <a:t>Aramark </a:t>
            </a:r>
            <a:r>
              <a:rPr lang="en-US" dirty="0"/>
              <a:t>Global Engagement Survey provides each employee with the opportunity to share his or her honest, confidential point of view about </a:t>
            </a:r>
            <a:r>
              <a:rPr lang="en-US" dirty="0" smtClean="0"/>
              <a:t>Aramark </a:t>
            </a:r>
            <a:r>
              <a:rPr lang="en-US" dirty="0"/>
              <a:t>on a variety of topics</a:t>
            </a:r>
            <a:r>
              <a:rPr lang="en-US" dirty="0" smtClean="0"/>
              <a:t>.</a:t>
            </a:r>
            <a:endParaRPr lang="en-US" dirty="0"/>
          </a:p>
          <a:p>
            <a:pPr lvl="2">
              <a:buFont typeface="Arial" panose="020B0604020202020204" pitchFamily="34" charset="0"/>
              <a:buChar char="•"/>
            </a:pPr>
            <a:r>
              <a:rPr lang="en-US" sz="1800" dirty="0"/>
              <a:t>Company Leadership</a:t>
            </a:r>
          </a:p>
          <a:p>
            <a:pPr lvl="2">
              <a:buFont typeface="Arial" panose="020B0604020202020204" pitchFamily="34" charset="0"/>
              <a:buChar char="•"/>
            </a:pPr>
            <a:r>
              <a:rPr lang="en-US" sz="1800" dirty="0"/>
              <a:t>Employee Support/Resources</a:t>
            </a:r>
          </a:p>
          <a:p>
            <a:pPr lvl="2">
              <a:buFont typeface="Arial" panose="020B0604020202020204" pitchFamily="34" charset="0"/>
              <a:buChar char="•"/>
            </a:pPr>
            <a:r>
              <a:rPr lang="en-US" sz="1800" dirty="0"/>
              <a:t>Tools and Processes</a:t>
            </a:r>
          </a:p>
          <a:p>
            <a:pPr lvl="2">
              <a:buFont typeface="Arial" panose="020B0604020202020204" pitchFamily="34" charset="0"/>
              <a:buChar char="•"/>
            </a:pPr>
            <a:r>
              <a:rPr lang="en-US" sz="1800" dirty="0"/>
              <a:t>Training and </a:t>
            </a:r>
            <a:r>
              <a:rPr lang="en-US" sz="1800" dirty="0" smtClean="0"/>
              <a:t>Development</a:t>
            </a:r>
          </a:p>
          <a:p>
            <a:pPr lvl="2">
              <a:buFont typeface="Arial" panose="020B0604020202020204" pitchFamily="34" charset="0"/>
              <a:buChar char="•"/>
            </a:pPr>
            <a:endParaRPr lang="en-US" sz="1800" dirty="0"/>
          </a:p>
          <a:p>
            <a:pPr marL="400050" lvl="1" indent="0">
              <a:buNone/>
            </a:pPr>
            <a:r>
              <a:rPr lang="en-US" dirty="0"/>
              <a:t>Results from the survey help to identify trends in employee attitudes and perceptions over </a:t>
            </a:r>
            <a:r>
              <a:rPr lang="en-US" dirty="0" smtClean="0"/>
              <a:t>time</a:t>
            </a:r>
          </a:p>
          <a:p>
            <a:pPr lvl="1">
              <a:buFont typeface="Arial" panose="020B0604020202020204" pitchFamily="34" charset="0"/>
              <a:buChar char="•"/>
            </a:pPr>
            <a:endParaRPr lang="en-US" dirty="0"/>
          </a:p>
          <a:p>
            <a:pPr marL="400050" lvl="1" indent="0">
              <a:buNone/>
            </a:pPr>
            <a:r>
              <a:rPr lang="en-US" dirty="0"/>
              <a:t>Leaders will be able to identify strengths and pinpoint opportunities for improvement to drive </a:t>
            </a:r>
            <a:r>
              <a:rPr lang="en-US" dirty="0" err="1" smtClean="0"/>
              <a:t>organisational</a:t>
            </a:r>
            <a:r>
              <a:rPr lang="en-US" dirty="0" smtClean="0"/>
              <a:t> </a:t>
            </a:r>
            <a:r>
              <a:rPr lang="en-US" dirty="0"/>
              <a:t>effectiveness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37" y="1250337"/>
            <a:ext cx="362804" cy="3650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37" y="3673103"/>
            <a:ext cx="362804" cy="3650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37" y="4596664"/>
            <a:ext cx="362804" cy="365051"/>
          </a:xfrm>
          <a:prstGeom prst="rect">
            <a:avLst/>
          </a:prstGeom>
        </p:spPr>
      </p:pic>
    </p:spTree>
    <p:extLst>
      <p:ext uri="{BB962C8B-B14F-4D97-AF65-F5344CB8AC3E}">
        <p14:creationId xmlns:p14="http://schemas.microsoft.com/office/powerpoint/2010/main" val="2664240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Survey Process</a:t>
            </a:r>
            <a:endParaRPr lang="en-US" dirty="0"/>
          </a:p>
        </p:txBody>
      </p:sp>
      <p:grpSp>
        <p:nvGrpSpPr>
          <p:cNvPr id="4" name="Administer"/>
          <p:cNvGrpSpPr/>
          <p:nvPr>
            <p:custDataLst>
              <p:tags r:id="rId1"/>
            </p:custDataLst>
          </p:nvPr>
        </p:nvGrpSpPr>
        <p:grpSpPr>
          <a:xfrm>
            <a:off x="3440765" y="1264920"/>
            <a:ext cx="2214361" cy="864046"/>
            <a:chOff x="2846662" y="-42285"/>
            <a:chExt cx="2764874" cy="959512"/>
          </a:xfrm>
          <a:solidFill>
            <a:srgbClr val="EA002A"/>
          </a:solidFill>
          <a:effectLst>
            <a:outerShdw blurRad="50800" dist="38100" algn="l" rotWithShape="0">
              <a:prstClr val="black">
                <a:alpha val="40000"/>
              </a:prstClr>
            </a:outerShdw>
          </a:effectLst>
        </p:grpSpPr>
        <p:sp>
          <p:nvSpPr>
            <p:cNvPr id="5" name="Rounded Rectangle 4"/>
            <p:cNvSpPr/>
            <p:nvPr/>
          </p:nvSpPr>
          <p:spPr>
            <a:xfrm>
              <a:off x="2846662" y="-42285"/>
              <a:ext cx="2764874" cy="959512"/>
            </a:xfrm>
            <a:prstGeom prst="roundRect">
              <a:avLst/>
            </a:prstGeom>
            <a:grp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endParaRPr lang="en-US" dirty="0"/>
            </a:p>
          </p:txBody>
        </p:sp>
        <p:sp>
          <p:nvSpPr>
            <p:cNvPr id="6" name="Rounded Rectangle 4"/>
            <p:cNvSpPr/>
            <p:nvPr/>
          </p:nvSpPr>
          <p:spPr>
            <a:xfrm>
              <a:off x="2893502" y="4555"/>
              <a:ext cx="2671194" cy="865832"/>
            </a:xfrm>
            <a:prstGeom prst="rect">
              <a:avLst/>
            </a:pr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tIns="91440" bIns="91440" spcCol="1270" anchor="ctr"/>
            <a:lstStyle/>
            <a:p>
              <a:pPr algn="ctr" defTabSz="1066800">
                <a:lnSpc>
                  <a:spcPct val="90000"/>
                </a:lnSpc>
                <a:spcAft>
                  <a:spcPct val="35000"/>
                </a:spcAft>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Administer Survey</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7" name="Share Results"/>
          <p:cNvGrpSpPr/>
          <p:nvPr>
            <p:custDataLst>
              <p:tags r:id="rId2"/>
            </p:custDataLst>
          </p:nvPr>
        </p:nvGrpSpPr>
        <p:grpSpPr>
          <a:xfrm>
            <a:off x="5810250" y="4401868"/>
            <a:ext cx="2360296" cy="868680"/>
            <a:chOff x="4556837" y="3038880"/>
            <a:chExt cx="2697840" cy="959512"/>
          </a:xfrm>
          <a:solidFill>
            <a:schemeClr val="bg1">
              <a:lumMod val="50000"/>
            </a:schemeClr>
          </a:solidFill>
          <a:effectLst>
            <a:outerShdw blurRad="50800" dist="38100" algn="l" rotWithShape="0">
              <a:prstClr val="black">
                <a:alpha val="40000"/>
              </a:prstClr>
            </a:outerShdw>
          </a:effectLst>
        </p:grpSpPr>
        <p:sp>
          <p:nvSpPr>
            <p:cNvPr id="8" name="Rounded Rectangle 7"/>
            <p:cNvSpPr/>
            <p:nvPr/>
          </p:nvSpPr>
          <p:spPr>
            <a:xfrm>
              <a:off x="4691765" y="3038880"/>
              <a:ext cx="2562912" cy="959512"/>
            </a:xfrm>
            <a:prstGeom prst="roundRect">
              <a:avLst/>
            </a:prstGeom>
            <a:grp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9" name="Rounded Rectangle 10"/>
            <p:cNvSpPr/>
            <p:nvPr/>
          </p:nvSpPr>
          <p:spPr>
            <a:xfrm>
              <a:off x="4556837" y="3085720"/>
              <a:ext cx="2545421" cy="865832"/>
            </a:xfrm>
            <a:prstGeom prst="rect">
              <a:avLst/>
            </a:prstGeom>
            <a:no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tIns="91440" bIns="91440" spcCol="1270" anchor="ctr"/>
            <a:lstStyle/>
            <a:p>
              <a:pPr algn="ctr" defTabSz="1066800">
                <a:lnSpc>
                  <a:spcPts val="19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Share Results </a:t>
              </a:r>
            </a:p>
            <a:p>
              <a:pPr algn="ctr" defTabSz="1066800">
                <a:lnSpc>
                  <a:spcPts val="19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&amp; </a:t>
              </a:r>
              <a:r>
                <a:rPr lang="en-US" b="1" dirty="0" err="1">
                  <a:effectLst>
                    <a:outerShdw blurRad="38100" dist="38100" dir="2700000" algn="tl">
                      <a:srgbClr val="000000">
                        <a:alpha val="43137"/>
                      </a:srgbClr>
                    </a:outerShdw>
                  </a:effectLst>
                  <a:latin typeface="Arial" panose="020B0604020202020204" pitchFamily="34" charset="0"/>
                  <a:cs typeface="Arial" pitchFamily="34" charset="0"/>
                </a:rPr>
                <a:t>P</a:t>
              </a:r>
              <a:r>
                <a:rPr lang="en-US" b="1" dirty="0" err="1" smtClean="0">
                  <a:effectLst>
                    <a:outerShdw blurRad="38100" dist="38100" dir="2700000" algn="tl">
                      <a:srgbClr val="000000">
                        <a:alpha val="43137"/>
                      </a:srgbClr>
                    </a:outerShdw>
                  </a:effectLst>
                  <a:latin typeface="Arial" panose="020B0604020202020204" pitchFamily="34" charset="0"/>
                  <a:cs typeface="Arial" pitchFamily="34" charset="0"/>
                </a:rPr>
                <a:t>rioritise</a:t>
              </a: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 Concerns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0" name="Action Plans"/>
          <p:cNvGrpSpPr/>
          <p:nvPr>
            <p:custDataLst>
              <p:tags r:id="rId3"/>
            </p:custDataLst>
          </p:nvPr>
        </p:nvGrpSpPr>
        <p:grpSpPr>
          <a:xfrm>
            <a:off x="3422440" y="5643438"/>
            <a:ext cx="2243522" cy="868680"/>
            <a:chOff x="2810251" y="4065935"/>
            <a:chExt cx="2801285" cy="959512"/>
          </a:xfrm>
          <a:solidFill>
            <a:srgbClr val="EA002A"/>
          </a:solidFill>
          <a:effectLst>
            <a:outerShdw blurRad="50800" dist="38100" algn="l" rotWithShape="0">
              <a:prstClr val="black">
                <a:alpha val="40000"/>
              </a:prstClr>
            </a:outerShdw>
          </a:effectLst>
        </p:grpSpPr>
        <p:sp>
          <p:nvSpPr>
            <p:cNvPr id="11" name="Rounded Rectangle 10"/>
            <p:cNvSpPr/>
            <p:nvPr/>
          </p:nvSpPr>
          <p:spPr>
            <a:xfrm>
              <a:off x="2846662" y="4065935"/>
              <a:ext cx="2764874" cy="959512"/>
            </a:xfrm>
            <a:prstGeom prst="roundRect">
              <a:avLst/>
            </a:prstGeom>
            <a:grp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endParaRPr lang="en-US" dirty="0"/>
            </a:p>
          </p:txBody>
        </p:sp>
        <p:sp>
          <p:nvSpPr>
            <p:cNvPr id="12" name="Rounded Rectangle 13"/>
            <p:cNvSpPr/>
            <p:nvPr/>
          </p:nvSpPr>
          <p:spPr>
            <a:xfrm>
              <a:off x="2810251" y="4112775"/>
              <a:ext cx="2671195" cy="865832"/>
            </a:xfrm>
            <a:prstGeom prst="rect">
              <a:avLst/>
            </a:prstGeom>
            <a:no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tIns="91440" bIns="91440" spcCol="1270" anchor="ctr"/>
            <a:lstStyle/>
            <a:p>
              <a:pPr algn="ctr" defTabSz="1066800">
                <a:lnSpc>
                  <a:spcPct val="90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Develop </a:t>
              </a:r>
            </a:p>
            <a:p>
              <a:pPr algn="ctr" defTabSz="1066800">
                <a:lnSpc>
                  <a:spcPct val="90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Action Plans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3" name="Implement the plan"/>
          <p:cNvGrpSpPr/>
          <p:nvPr>
            <p:custDataLst>
              <p:tags r:id="rId4"/>
            </p:custDataLst>
          </p:nvPr>
        </p:nvGrpSpPr>
        <p:grpSpPr>
          <a:xfrm>
            <a:off x="784602" y="4454454"/>
            <a:ext cx="2214361" cy="868680"/>
            <a:chOff x="1067750" y="3038880"/>
            <a:chExt cx="2764874" cy="959512"/>
          </a:xfrm>
          <a:solidFill>
            <a:srgbClr val="058594"/>
          </a:solidFill>
          <a:effectLst>
            <a:outerShdw blurRad="50800" dist="38100" algn="l" rotWithShape="0">
              <a:prstClr val="black">
                <a:alpha val="40000"/>
              </a:prstClr>
            </a:outerShdw>
          </a:effectLst>
        </p:grpSpPr>
        <p:sp>
          <p:nvSpPr>
            <p:cNvPr id="14" name="Rounded Rectangle 13"/>
            <p:cNvSpPr/>
            <p:nvPr/>
          </p:nvSpPr>
          <p:spPr>
            <a:xfrm>
              <a:off x="1067750" y="3038880"/>
              <a:ext cx="2764874" cy="959512"/>
            </a:xfrm>
            <a:prstGeom prst="roundRect">
              <a:avLst/>
            </a:prstGeom>
            <a:solidFill>
              <a:schemeClr val="bg1">
                <a:lumMod val="50000"/>
              </a:schemeClr>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lstStyle/>
            <a:p>
              <a:endParaRPr lang="en-US" dirty="0"/>
            </a:p>
          </p:txBody>
        </p:sp>
        <p:sp>
          <p:nvSpPr>
            <p:cNvPr id="15" name="Rounded Rectangle 16"/>
            <p:cNvSpPr/>
            <p:nvPr/>
          </p:nvSpPr>
          <p:spPr>
            <a:xfrm>
              <a:off x="1328665" y="3075199"/>
              <a:ext cx="2209915" cy="865832"/>
            </a:xfrm>
            <a:prstGeom prst="rect">
              <a:avLst/>
            </a:prstGeom>
            <a:no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tIns="91440" bIns="91440" spcCol="1270" anchor="ctr"/>
            <a:lstStyle/>
            <a:p>
              <a:pPr algn="ctr" defTabSz="1066800">
                <a:lnSpc>
                  <a:spcPts val="2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Implement </a:t>
              </a:r>
            </a:p>
            <a:p>
              <a:pPr algn="ctr" defTabSz="1066800">
                <a:lnSpc>
                  <a:spcPts val="2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the Plan</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6" name="Follow Up"/>
          <p:cNvGrpSpPr/>
          <p:nvPr>
            <p:custDataLst>
              <p:tags r:id="rId5"/>
            </p:custDataLst>
          </p:nvPr>
        </p:nvGrpSpPr>
        <p:grpSpPr>
          <a:xfrm>
            <a:off x="764966" y="2415547"/>
            <a:ext cx="2233997" cy="868680"/>
            <a:chOff x="1043232" y="984771"/>
            <a:chExt cx="2789392" cy="663489"/>
          </a:xfrm>
          <a:solidFill>
            <a:srgbClr val="054973"/>
          </a:solidFill>
          <a:effectLst>
            <a:outerShdw blurRad="50800" dist="38100" algn="l" rotWithShape="0">
              <a:prstClr val="black">
                <a:alpha val="40000"/>
              </a:prstClr>
            </a:outerShdw>
          </a:effectLst>
        </p:grpSpPr>
        <p:sp>
          <p:nvSpPr>
            <p:cNvPr id="17" name="Rounded Rectangle 16"/>
            <p:cNvSpPr/>
            <p:nvPr/>
          </p:nvSpPr>
          <p:spPr>
            <a:xfrm>
              <a:off x="1067750" y="984771"/>
              <a:ext cx="2764874" cy="663489"/>
            </a:xfrm>
            <a:prstGeom prst="roundRect">
              <a:avLst/>
            </a:prstGeom>
            <a:solidFill>
              <a:schemeClr val="tx1">
                <a:lumMod val="75000"/>
                <a:lumOff val="2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8" name="Rounded Rectangle 19"/>
            <p:cNvSpPr/>
            <p:nvPr/>
          </p:nvSpPr>
          <p:spPr>
            <a:xfrm>
              <a:off x="1043232" y="1031610"/>
              <a:ext cx="2671195" cy="584850"/>
            </a:xfrm>
            <a:prstGeom prst="rect">
              <a:avLst/>
            </a:prstGeom>
            <a:no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pPr algn="ctr" defTabSz="1066800">
                <a:lnSpc>
                  <a:spcPts val="1800"/>
                </a:lnSpc>
                <a:defRPr/>
              </a:pPr>
              <a:r>
                <a:rPr lang="en-US" b="1" dirty="0">
                  <a:effectLst>
                    <a:outerShdw blurRad="38100" dist="38100" dir="2700000" algn="tl">
                      <a:srgbClr val="000000">
                        <a:alpha val="43137"/>
                      </a:srgbClr>
                    </a:outerShdw>
                  </a:effectLst>
                  <a:latin typeface="Arial" panose="020B0604020202020204" pitchFamily="34" charset="0"/>
                  <a:cs typeface="Arial" pitchFamily="34" charset="0"/>
                </a:rPr>
                <a:t>Follow Up &amp; Communicate Progress</a:t>
              </a:r>
            </a:p>
          </p:txBody>
        </p:sp>
      </p:grpSp>
      <p:grpSp>
        <p:nvGrpSpPr>
          <p:cNvPr id="19" name="Analyze"/>
          <p:cNvGrpSpPr/>
          <p:nvPr>
            <p:custDataLst>
              <p:tags r:id="rId6"/>
            </p:custDataLst>
          </p:nvPr>
        </p:nvGrpSpPr>
        <p:grpSpPr>
          <a:xfrm>
            <a:off x="6096928" y="2432046"/>
            <a:ext cx="2214361" cy="868680"/>
            <a:chOff x="4625574" y="984769"/>
            <a:chExt cx="2764874" cy="959512"/>
          </a:xfrm>
          <a:solidFill>
            <a:srgbClr val="00416A"/>
          </a:solidFill>
          <a:effectLst>
            <a:outerShdw blurRad="50800" dist="38100" algn="l" rotWithShape="0">
              <a:prstClr val="black">
                <a:alpha val="40000"/>
              </a:prstClr>
            </a:outerShdw>
          </a:effectLst>
        </p:grpSpPr>
        <p:sp>
          <p:nvSpPr>
            <p:cNvPr id="20" name="Rounded Rectangle 19"/>
            <p:cNvSpPr/>
            <p:nvPr/>
          </p:nvSpPr>
          <p:spPr>
            <a:xfrm>
              <a:off x="4625574" y="984769"/>
              <a:ext cx="2764874" cy="959512"/>
            </a:xfrm>
            <a:prstGeom prst="roundRect">
              <a:avLst/>
            </a:prstGeom>
            <a:solidFill>
              <a:schemeClr val="tx1">
                <a:lumMod val="75000"/>
                <a:lumOff val="2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21" name="Rounded Rectangle 7"/>
            <p:cNvSpPr/>
            <p:nvPr/>
          </p:nvSpPr>
          <p:spPr>
            <a:xfrm>
              <a:off x="4672414" y="1052651"/>
              <a:ext cx="2671195" cy="865832"/>
            </a:xfrm>
            <a:prstGeom prst="rect">
              <a:avLst/>
            </a:prstGeom>
            <a:no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tIns="91440" bIns="91440" spcCol="1270" anchor="ctr"/>
            <a:lstStyle/>
            <a:p>
              <a:pPr algn="ctr" defTabSz="1066800">
                <a:lnSpc>
                  <a:spcPct val="90000"/>
                </a:lnSpc>
                <a:spcAft>
                  <a:spcPct val="35000"/>
                </a:spcAft>
                <a:defRPr/>
              </a:pPr>
              <a:r>
                <a:rPr lang="en-US" b="1" dirty="0" err="1" smtClean="0">
                  <a:effectLst>
                    <a:outerShdw blurRad="38100" dist="38100" dir="2700000" algn="tl">
                      <a:srgbClr val="000000">
                        <a:alpha val="43137"/>
                      </a:srgbClr>
                    </a:outerShdw>
                  </a:effectLst>
                  <a:latin typeface="Arial" panose="020B0604020202020204" pitchFamily="34" charset="0"/>
                  <a:cs typeface="Arial" pitchFamily="34" charset="0"/>
                </a:rPr>
                <a:t>Analyse</a:t>
              </a: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 &amp; Interpret Results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22" name="Group 21"/>
          <p:cNvGrpSpPr/>
          <p:nvPr/>
        </p:nvGrpSpPr>
        <p:grpSpPr>
          <a:xfrm>
            <a:off x="3341594" y="2908377"/>
            <a:ext cx="2460813" cy="1860721"/>
            <a:chOff x="3324036" y="2816937"/>
            <a:chExt cx="2460813" cy="1860721"/>
          </a:xfrm>
        </p:grpSpPr>
        <p:sp>
          <p:nvSpPr>
            <p:cNvPr id="23" name="Oval 22"/>
            <p:cNvSpPr/>
            <p:nvPr/>
          </p:nvSpPr>
          <p:spPr>
            <a:xfrm>
              <a:off x="3600955" y="2844054"/>
              <a:ext cx="1837944" cy="1833604"/>
            </a:xfrm>
            <a:prstGeom prst="ellipse">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4036" y="3068731"/>
              <a:ext cx="1245421" cy="1333137"/>
            </a:xfrm>
            <a:prstGeom prst="rect">
              <a:avLst/>
            </a:prstGeom>
          </p:spPr>
        </p:pic>
        <p:pic>
          <p:nvPicPr>
            <p:cNvPr id="25" name="Picture 24"/>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4507916" y="2816937"/>
              <a:ext cx="1276933" cy="1823316"/>
            </a:xfrm>
            <a:prstGeom prst="rect">
              <a:avLst/>
            </a:prstGeom>
          </p:spPr>
        </p:pic>
      </p:grpSp>
      <p:pic>
        <p:nvPicPr>
          <p:cNvPr id="26" name="last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3382986">
            <a:off x="2586639" y="1351888"/>
            <a:ext cx="447675" cy="727005"/>
          </a:xfrm>
          <a:prstGeom prst="rect">
            <a:avLst/>
          </a:prstGeom>
        </p:spPr>
      </p:pic>
      <p:pic>
        <p:nvPicPr>
          <p:cNvPr id="27" name="5-6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a:off x="1485029" y="3483123"/>
            <a:ext cx="447675" cy="727005"/>
          </a:xfrm>
          <a:prstGeom prst="rect">
            <a:avLst/>
          </a:prstGeom>
        </p:spPr>
      </p:pic>
      <p:pic>
        <p:nvPicPr>
          <p:cNvPr id="28" name="4-5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19048595">
            <a:off x="2387996" y="5634132"/>
            <a:ext cx="447675" cy="727005"/>
          </a:xfrm>
          <a:prstGeom prst="rect">
            <a:avLst/>
          </a:prstGeom>
        </p:spPr>
      </p:pic>
      <p:pic>
        <p:nvPicPr>
          <p:cNvPr id="29" name="Picture 28"/>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8118805">
            <a:off x="6328900" y="1313270"/>
            <a:ext cx="447675" cy="727005"/>
          </a:xfrm>
          <a:prstGeom prst="rect">
            <a:avLst/>
          </a:prstGeom>
        </p:spPr>
      </p:pic>
      <p:pic>
        <p:nvPicPr>
          <p:cNvPr id="30" name="2-3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10989297">
            <a:off x="7322387" y="3505014"/>
            <a:ext cx="447675" cy="727005"/>
          </a:xfrm>
          <a:prstGeom prst="rect">
            <a:avLst/>
          </a:prstGeom>
        </p:spPr>
      </p:pic>
      <p:pic>
        <p:nvPicPr>
          <p:cNvPr id="31" name="3-4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13842290">
            <a:off x="6297705" y="5711820"/>
            <a:ext cx="447675" cy="727005"/>
          </a:xfrm>
          <a:prstGeom prst="rect">
            <a:avLst/>
          </a:prstGeom>
        </p:spPr>
      </p:pic>
    </p:spTree>
    <p:extLst>
      <p:ext uri="{BB962C8B-B14F-4D97-AF65-F5344CB8AC3E}">
        <p14:creationId xmlns:p14="http://schemas.microsoft.com/office/powerpoint/2010/main" val="216403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Effectiveness Framework</a:t>
            </a:r>
            <a:endParaRPr lang="en-US" dirty="0"/>
          </a:p>
        </p:txBody>
      </p:sp>
      <p:grpSp>
        <p:nvGrpSpPr>
          <p:cNvPr id="5" name="Group 155"/>
          <p:cNvGrpSpPr/>
          <p:nvPr/>
        </p:nvGrpSpPr>
        <p:grpSpPr>
          <a:xfrm>
            <a:off x="2595218" y="3153255"/>
            <a:ext cx="2468880" cy="1097280"/>
            <a:chOff x="4103384" y="3701897"/>
            <a:chExt cx="2468880" cy="1097280"/>
          </a:xfrm>
        </p:grpSpPr>
        <p:sp>
          <p:nvSpPr>
            <p:cNvPr id="6" name="Rectangle 107"/>
            <p:cNvSpPr>
              <a:spLocks noChangeArrowheads="1"/>
            </p:cNvSpPr>
            <p:nvPr/>
          </p:nvSpPr>
          <p:spPr bwMode="gray">
            <a:xfrm>
              <a:off x="4103384" y="3701897"/>
              <a:ext cx="2468880" cy="1097280"/>
            </a:xfrm>
            <a:prstGeom prst="roundRect">
              <a:avLst/>
            </a:prstGeom>
            <a:solidFill>
              <a:srgbClr val="EB002A"/>
            </a:solidFill>
            <a:ln w="38100" algn="ctr">
              <a:noFill/>
              <a:round/>
              <a:headEnd/>
              <a:tailEnd/>
            </a:ln>
            <a:effectLst>
              <a:outerShdw blurRad="50800" dist="38100" dir="2700000" algn="tl" rotWithShape="0">
                <a:prstClr val="black">
                  <a:alpha val="40000"/>
                </a:prstClr>
              </a:outerShdw>
            </a:effectLst>
          </p:spPr>
          <p:txBody>
            <a:bodyPr wrap="square" lIns="914400" tIns="71991" rIns="0" bIns="71991" anchor="ctr" anchorCtr="0"/>
            <a:lstStyle/>
            <a:p>
              <a:pPr>
                <a:lnSpc>
                  <a:spcPct val="90000"/>
                </a:lnSpc>
                <a:spcBef>
                  <a:spcPts val="100"/>
                </a:spcBef>
                <a:spcAft>
                  <a:spcPts val="100"/>
                </a:spcAft>
                <a:buClr>
                  <a:schemeClr val="bg1"/>
                </a:buClr>
                <a:buSzPct val="75000"/>
                <a:tabLst>
                  <a:tab pos="228573" algn="l"/>
                </a:tabLst>
              </a:pPr>
              <a:r>
                <a:rPr lang="en-US" altLang="ja-JP" sz="1700" b="1" dirty="0" smtClean="0">
                  <a:solidFill>
                    <a:schemeClr val="bg1"/>
                  </a:solidFill>
                  <a:latin typeface="Arial" pitchFamily="34" charset="0"/>
                </a:rPr>
                <a:t>Employee</a:t>
              </a:r>
            </a:p>
            <a:p>
              <a:pPr>
                <a:lnSpc>
                  <a:spcPct val="90000"/>
                </a:lnSpc>
                <a:spcBef>
                  <a:spcPts val="100"/>
                </a:spcBef>
                <a:spcAft>
                  <a:spcPts val="100"/>
                </a:spcAft>
                <a:buClr>
                  <a:schemeClr val="bg1"/>
                </a:buClr>
                <a:buSzPct val="75000"/>
                <a:tabLst>
                  <a:tab pos="228573" algn="l"/>
                </a:tabLst>
              </a:pPr>
              <a:r>
                <a:rPr lang="en-US" altLang="ja-JP" sz="1700" b="1" dirty="0" smtClean="0">
                  <a:solidFill>
                    <a:schemeClr val="bg1"/>
                  </a:solidFill>
                  <a:latin typeface="Arial" pitchFamily="34" charset="0"/>
                </a:rPr>
                <a:t>Effectiveness</a:t>
              </a:r>
            </a:p>
          </p:txBody>
        </p:sp>
        <p:grpSp>
          <p:nvGrpSpPr>
            <p:cNvPr id="7" name="Group 45"/>
            <p:cNvGrpSpPr>
              <a:grpSpLocks noChangeAspect="1"/>
            </p:cNvGrpSpPr>
            <p:nvPr/>
          </p:nvGrpSpPr>
          <p:grpSpPr>
            <a:xfrm>
              <a:off x="4246253" y="3966276"/>
              <a:ext cx="709730" cy="568522"/>
              <a:chOff x="4093363" y="3985474"/>
              <a:chExt cx="614363" cy="492128"/>
            </a:xfrm>
          </p:grpSpPr>
          <p:sp>
            <p:nvSpPr>
              <p:cNvPr id="8" name="Freeform 32"/>
              <p:cNvSpPr>
                <a:spLocks/>
              </p:cNvSpPr>
              <p:nvPr/>
            </p:nvSpPr>
            <p:spPr bwMode="auto">
              <a:xfrm>
                <a:off x="4093363" y="3985477"/>
                <a:ext cx="174137" cy="492125"/>
              </a:xfrm>
              <a:custGeom>
                <a:avLst/>
                <a:gdLst>
                  <a:gd name="T0" fmla="*/ 2147483647 w 112"/>
                  <a:gd name="T1" fmla="*/ 2147483647 h 310"/>
                  <a:gd name="T2" fmla="*/ 2147483647 w 112"/>
                  <a:gd name="T3" fmla="*/ 2147483647 h 310"/>
                  <a:gd name="T4" fmla="*/ 2147483647 w 112"/>
                  <a:gd name="T5" fmla="*/ 2147483647 h 310"/>
                  <a:gd name="T6" fmla="*/ 2147483647 w 112"/>
                  <a:gd name="T7" fmla="*/ 2147483647 h 310"/>
                  <a:gd name="T8" fmla="*/ 2147483647 w 112"/>
                  <a:gd name="T9" fmla="*/ 2147483647 h 310"/>
                  <a:gd name="T10" fmla="*/ 2147483647 w 112"/>
                  <a:gd name="T11" fmla="*/ 2147483647 h 310"/>
                  <a:gd name="T12" fmla="*/ 2147483647 w 112"/>
                  <a:gd name="T13" fmla="*/ 2147483647 h 310"/>
                  <a:gd name="T14" fmla="*/ 2147483647 w 112"/>
                  <a:gd name="T15" fmla="*/ 2147483647 h 310"/>
                  <a:gd name="T16" fmla="*/ 2147483647 w 112"/>
                  <a:gd name="T17" fmla="*/ 2147483647 h 310"/>
                  <a:gd name="T18" fmla="*/ 2147483647 w 112"/>
                  <a:gd name="T19" fmla="*/ 2147483647 h 310"/>
                  <a:gd name="T20" fmla="*/ 2147483647 w 112"/>
                  <a:gd name="T21" fmla="*/ 2147483647 h 310"/>
                  <a:gd name="T22" fmla="*/ 2147483647 w 112"/>
                  <a:gd name="T23" fmla="*/ 2147483647 h 310"/>
                  <a:gd name="T24" fmla="*/ 2147483647 w 112"/>
                  <a:gd name="T25" fmla="*/ 2147483647 h 310"/>
                  <a:gd name="T26" fmla="*/ 2147483647 w 112"/>
                  <a:gd name="T27" fmla="*/ 2147483647 h 310"/>
                  <a:gd name="T28" fmla="*/ 2147483647 w 112"/>
                  <a:gd name="T29" fmla="*/ 2147483647 h 310"/>
                  <a:gd name="T30" fmla="*/ 2147483647 w 112"/>
                  <a:gd name="T31" fmla="*/ 2147483647 h 310"/>
                  <a:gd name="T32" fmla="*/ 2147483647 w 112"/>
                  <a:gd name="T33" fmla="*/ 2147483647 h 310"/>
                  <a:gd name="T34" fmla="*/ 2147483647 w 112"/>
                  <a:gd name="T35" fmla="*/ 2147483647 h 310"/>
                  <a:gd name="T36" fmla="*/ 2147483647 w 112"/>
                  <a:gd name="T37" fmla="*/ 2147483647 h 310"/>
                  <a:gd name="T38" fmla="*/ 2147483647 w 112"/>
                  <a:gd name="T39" fmla="*/ 2147483647 h 310"/>
                  <a:gd name="T40" fmla="*/ 2147483647 w 112"/>
                  <a:gd name="T41" fmla="*/ 2147483647 h 310"/>
                  <a:gd name="T42" fmla="*/ 0 w 112"/>
                  <a:gd name="T43" fmla="*/ 2147483647 h 310"/>
                  <a:gd name="T44" fmla="*/ 2147483647 w 112"/>
                  <a:gd name="T45" fmla="*/ 2147483647 h 310"/>
                  <a:gd name="T46" fmla="*/ 2147483647 w 112"/>
                  <a:gd name="T47" fmla="*/ 2147483647 h 310"/>
                  <a:gd name="T48" fmla="*/ 2147483647 w 112"/>
                  <a:gd name="T49" fmla="*/ 2147483647 h 310"/>
                  <a:gd name="T50" fmla="*/ 2147483647 w 112"/>
                  <a:gd name="T51" fmla="*/ 2147483647 h 310"/>
                  <a:gd name="T52" fmla="*/ 2147483647 w 112"/>
                  <a:gd name="T53" fmla="*/ 2147483647 h 310"/>
                  <a:gd name="T54" fmla="*/ 2147483647 w 112"/>
                  <a:gd name="T55" fmla="*/ 2147483647 h 310"/>
                  <a:gd name="T56" fmla="*/ 2147483647 w 112"/>
                  <a:gd name="T57" fmla="*/ 2147483647 h 310"/>
                  <a:gd name="T58" fmla="*/ 2147483647 w 112"/>
                  <a:gd name="T59" fmla="*/ 2147483647 h 310"/>
                  <a:gd name="T60" fmla="*/ 2147483647 w 112"/>
                  <a:gd name="T61" fmla="*/ 2147483647 h 310"/>
                  <a:gd name="T62" fmla="*/ 2147483647 w 112"/>
                  <a:gd name="T63" fmla="*/ 2147483647 h 310"/>
                  <a:gd name="T64" fmla="*/ 2147483647 w 112"/>
                  <a:gd name="T65" fmla="*/ 2147483647 h 310"/>
                  <a:gd name="T66" fmla="*/ 2147483647 w 112"/>
                  <a:gd name="T67" fmla="*/ 2147483647 h 310"/>
                  <a:gd name="T68" fmla="*/ 2147483647 w 112"/>
                  <a:gd name="T69" fmla="*/ 2147483647 h 310"/>
                  <a:gd name="T70" fmla="*/ 2147483647 w 112"/>
                  <a:gd name="T71" fmla="*/ 2147483647 h 310"/>
                  <a:gd name="T72" fmla="*/ 2147483647 w 112"/>
                  <a:gd name="T73" fmla="*/ 2147483647 h 310"/>
                  <a:gd name="T74" fmla="*/ 2147483647 w 112"/>
                  <a:gd name="T75" fmla="*/ 2147483647 h 310"/>
                  <a:gd name="T76" fmla="*/ 2147483647 w 112"/>
                  <a:gd name="T77" fmla="*/ 2147483647 h 310"/>
                  <a:gd name="T78" fmla="*/ 2147483647 w 112"/>
                  <a:gd name="T79" fmla="*/ 2147483647 h 310"/>
                  <a:gd name="T80" fmla="*/ 2147483647 w 112"/>
                  <a:gd name="T81" fmla="*/ 2147483647 h 310"/>
                  <a:gd name="T82" fmla="*/ 2147483647 w 112"/>
                  <a:gd name="T83" fmla="*/ 2147483647 h 310"/>
                  <a:gd name="T84" fmla="*/ 2147483647 w 112"/>
                  <a:gd name="T85" fmla="*/ 2147483647 h 310"/>
                  <a:gd name="T86" fmla="*/ 2147483647 w 112"/>
                  <a:gd name="T87" fmla="*/ 2147483647 h 310"/>
                  <a:gd name="T88" fmla="*/ 2147483647 w 112"/>
                  <a:gd name="T89" fmla="*/ 2147483647 h 310"/>
                  <a:gd name="T90" fmla="*/ 2147483647 w 112"/>
                  <a:gd name="T91" fmla="*/ 0 h 310"/>
                  <a:gd name="T92" fmla="*/ 2147483647 w 112"/>
                  <a:gd name="T93" fmla="*/ 2147483647 h 310"/>
                  <a:gd name="T94" fmla="*/ 2147483647 w 112"/>
                  <a:gd name="T95" fmla="*/ 2147483647 h 310"/>
                  <a:gd name="T96" fmla="*/ 2147483647 w 112"/>
                  <a:gd name="T97" fmla="*/ 2147483647 h 310"/>
                  <a:gd name="T98" fmla="*/ 2147483647 w 112"/>
                  <a:gd name="T99" fmla="*/ 2147483647 h 310"/>
                  <a:gd name="T100" fmla="*/ 2147483647 w 112"/>
                  <a:gd name="T101" fmla="*/ 2147483647 h 310"/>
                  <a:gd name="T102" fmla="*/ 2147483647 w 112"/>
                  <a:gd name="T103" fmla="*/ 2147483647 h 310"/>
                  <a:gd name="T104" fmla="*/ 2147483647 w 112"/>
                  <a:gd name="T105" fmla="*/ 2147483647 h 310"/>
                  <a:gd name="T106" fmla="*/ 2147483647 w 112"/>
                  <a:gd name="T107" fmla="*/ 2147483647 h 310"/>
                  <a:gd name="T108" fmla="*/ 2147483647 w 112"/>
                  <a:gd name="T109" fmla="*/ 2147483647 h 310"/>
                  <a:gd name="T110" fmla="*/ 2147483647 w 112"/>
                  <a:gd name="T111" fmla="*/ 2147483647 h 310"/>
                  <a:gd name="T112" fmla="*/ 2147483647 w 112"/>
                  <a:gd name="T113" fmla="*/ 2147483647 h 310"/>
                  <a:gd name="T114" fmla="*/ 2147483647 w 112"/>
                  <a:gd name="T115" fmla="*/ 2147483647 h 310"/>
                  <a:gd name="T116" fmla="*/ 2147483647 w 112"/>
                  <a:gd name="T117" fmla="*/ 2147483647 h 310"/>
                  <a:gd name="T118" fmla="*/ 2147483647 w 112"/>
                  <a:gd name="T119" fmla="*/ 2147483647 h 310"/>
                  <a:gd name="T120" fmla="*/ 2147483647 w 112"/>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
                  <a:gd name="T184" fmla="*/ 0 h 310"/>
                  <a:gd name="T185" fmla="*/ 112 w 112"/>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 h="310">
                    <a:moveTo>
                      <a:pt x="64" y="65"/>
                    </a:moveTo>
                    <a:lnTo>
                      <a:pt x="78" y="65"/>
                    </a:lnTo>
                    <a:lnTo>
                      <a:pt x="79" y="65"/>
                    </a:lnTo>
                    <a:lnTo>
                      <a:pt x="80" y="65"/>
                    </a:lnTo>
                    <a:lnTo>
                      <a:pt x="81" y="65"/>
                    </a:lnTo>
                    <a:lnTo>
                      <a:pt x="82" y="65"/>
                    </a:lnTo>
                    <a:lnTo>
                      <a:pt x="83" y="65"/>
                    </a:lnTo>
                    <a:lnTo>
                      <a:pt x="84" y="65"/>
                    </a:lnTo>
                    <a:lnTo>
                      <a:pt x="85" y="65"/>
                    </a:lnTo>
                    <a:lnTo>
                      <a:pt x="85" y="66"/>
                    </a:lnTo>
                    <a:lnTo>
                      <a:pt x="86" y="66"/>
                    </a:lnTo>
                    <a:lnTo>
                      <a:pt x="87" y="66"/>
                    </a:lnTo>
                    <a:lnTo>
                      <a:pt x="88" y="66"/>
                    </a:lnTo>
                    <a:lnTo>
                      <a:pt x="88" y="67"/>
                    </a:lnTo>
                    <a:lnTo>
                      <a:pt x="89" y="67"/>
                    </a:lnTo>
                    <a:lnTo>
                      <a:pt x="90" y="67"/>
                    </a:lnTo>
                    <a:lnTo>
                      <a:pt x="91" y="68"/>
                    </a:lnTo>
                    <a:lnTo>
                      <a:pt x="92" y="68"/>
                    </a:lnTo>
                    <a:lnTo>
                      <a:pt x="93" y="69"/>
                    </a:lnTo>
                    <a:lnTo>
                      <a:pt x="94" y="69"/>
                    </a:lnTo>
                    <a:lnTo>
                      <a:pt x="94" y="70"/>
                    </a:lnTo>
                    <a:lnTo>
                      <a:pt x="95" y="70"/>
                    </a:lnTo>
                    <a:lnTo>
                      <a:pt x="96" y="71"/>
                    </a:lnTo>
                    <a:lnTo>
                      <a:pt x="97" y="72"/>
                    </a:lnTo>
                    <a:lnTo>
                      <a:pt x="98" y="73"/>
                    </a:lnTo>
                    <a:lnTo>
                      <a:pt x="99" y="74"/>
                    </a:lnTo>
                    <a:lnTo>
                      <a:pt x="100" y="74"/>
                    </a:lnTo>
                    <a:lnTo>
                      <a:pt x="100" y="75"/>
                    </a:lnTo>
                    <a:lnTo>
                      <a:pt x="101" y="76"/>
                    </a:lnTo>
                    <a:lnTo>
                      <a:pt x="102" y="77"/>
                    </a:lnTo>
                    <a:lnTo>
                      <a:pt x="103" y="78"/>
                    </a:lnTo>
                    <a:lnTo>
                      <a:pt x="104" y="79"/>
                    </a:lnTo>
                    <a:lnTo>
                      <a:pt x="105" y="80"/>
                    </a:lnTo>
                    <a:lnTo>
                      <a:pt x="105" y="81"/>
                    </a:lnTo>
                    <a:lnTo>
                      <a:pt x="106" y="82"/>
                    </a:lnTo>
                    <a:lnTo>
                      <a:pt x="107" y="83"/>
                    </a:lnTo>
                    <a:lnTo>
                      <a:pt x="107" y="84"/>
                    </a:lnTo>
                    <a:lnTo>
                      <a:pt x="108" y="85"/>
                    </a:lnTo>
                    <a:lnTo>
                      <a:pt x="108" y="86"/>
                    </a:lnTo>
                    <a:lnTo>
                      <a:pt x="109" y="87"/>
                    </a:lnTo>
                    <a:lnTo>
                      <a:pt x="109" y="88"/>
                    </a:lnTo>
                    <a:lnTo>
                      <a:pt x="109" y="89"/>
                    </a:lnTo>
                    <a:lnTo>
                      <a:pt x="110" y="89"/>
                    </a:lnTo>
                    <a:lnTo>
                      <a:pt x="110" y="90"/>
                    </a:lnTo>
                    <a:lnTo>
                      <a:pt x="110" y="91"/>
                    </a:lnTo>
                    <a:lnTo>
                      <a:pt x="110" y="92"/>
                    </a:lnTo>
                    <a:lnTo>
                      <a:pt x="111" y="92"/>
                    </a:lnTo>
                    <a:lnTo>
                      <a:pt x="111" y="93"/>
                    </a:lnTo>
                    <a:lnTo>
                      <a:pt x="111" y="94"/>
                    </a:lnTo>
                    <a:lnTo>
                      <a:pt x="111" y="95"/>
                    </a:lnTo>
                    <a:lnTo>
                      <a:pt x="111" y="96"/>
                    </a:lnTo>
                    <a:lnTo>
                      <a:pt x="111" y="97"/>
                    </a:lnTo>
                    <a:lnTo>
                      <a:pt x="112" y="97"/>
                    </a:lnTo>
                    <a:lnTo>
                      <a:pt x="112" y="98"/>
                    </a:lnTo>
                    <a:lnTo>
                      <a:pt x="112" y="99"/>
                    </a:lnTo>
                    <a:lnTo>
                      <a:pt x="112" y="100"/>
                    </a:lnTo>
                    <a:lnTo>
                      <a:pt x="112" y="101"/>
                    </a:lnTo>
                    <a:lnTo>
                      <a:pt x="112" y="175"/>
                    </a:lnTo>
                    <a:lnTo>
                      <a:pt x="112" y="176"/>
                    </a:lnTo>
                    <a:lnTo>
                      <a:pt x="112" y="177"/>
                    </a:lnTo>
                    <a:lnTo>
                      <a:pt x="112" y="178"/>
                    </a:lnTo>
                    <a:lnTo>
                      <a:pt x="112" y="179"/>
                    </a:lnTo>
                    <a:lnTo>
                      <a:pt x="111" y="179"/>
                    </a:lnTo>
                    <a:lnTo>
                      <a:pt x="111" y="180"/>
                    </a:lnTo>
                    <a:lnTo>
                      <a:pt x="111" y="181"/>
                    </a:lnTo>
                    <a:lnTo>
                      <a:pt x="111" y="182"/>
                    </a:lnTo>
                    <a:lnTo>
                      <a:pt x="111" y="183"/>
                    </a:lnTo>
                    <a:lnTo>
                      <a:pt x="110" y="184"/>
                    </a:lnTo>
                    <a:lnTo>
                      <a:pt x="110" y="185"/>
                    </a:lnTo>
                    <a:lnTo>
                      <a:pt x="110" y="186"/>
                    </a:lnTo>
                    <a:lnTo>
                      <a:pt x="109" y="187"/>
                    </a:lnTo>
                    <a:lnTo>
                      <a:pt x="109" y="188"/>
                    </a:lnTo>
                    <a:lnTo>
                      <a:pt x="108" y="189"/>
                    </a:lnTo>
                    <a:lnTo>
                      <a:pt x="108" y="190"/>
                    </a:lnTo>
                    <a:lnTo>
                      <a:pt x="107" y="190"/>
                    </a:lnTo>
                    <a:lnTo>
                      <a:pt x="107" y="191"/>
                    </a:lnTo>
                    <a:lnTo>
                      <a:pt x="106" y="192"/>
                    </a:lnTo>
                    <a:lnTo>
                      <a:pt x="106" y="193"/>
                    </a:lnTo>
                    <a:lnTo>
                      <a:pt x="105" y="194"/>
                    </a:lnTo>
                    <a:lnTo>
                      <a:pt x="104" y="195"/>
                    </a:lnTo>
                    <a:lnTo>
                      <a:pt x="103" y="196"/>
                    </a:lnTo>
                    <a:lnTo>
                      <a:pt x="102" y="197"/>
                    </a:lnTo>
                    <a:lnTo>
                      <a:pt x="101" y="197"/>
                    </a:lnTo>
                    <a:lnTo>
                      <a:pt x="101" y="198"/>
                    </a:lnTo>
                    <a:lnTo>
                      <a:pt x="100" y="198"/>
                    </a:lnTo>
                    <a:lnTo>
                      <a:pt x="99" y="199"/>
                    </a:lnTo>
                    <a:lnTo>
                      <a:pt x="98" y="199"/>
                    </a:lnTo>
                    <a:lnTo>
                      <a:pt x="98" y="200"/>
                    </a:lnTo>
                    <a:lnTo>
                      <a:pt x="97" y="200"/>
                    </a:lnTo>
                    <a:lnTo>
                      <a:pt x="96" y="201"/>
                    </a:lnTo>
                    <a:lnTo>
                      <a:pt x="95" y="201"/>
                    </a:lnTo>
                    <a:lnTo>
                      <a:pt x="94" y="202"/>
                    </a:lnTo>
                    <a:lnTo>
                      <a:pt x="93" y="202"/>
                    </a:lnTo>
                    <a:lnTo>
                      <a:pt x="92" y="202"/>
                    </a:lnTo>
                    <a:lnTo>
                      <a:pt x="92" y="203"/>
                    </a:lnTo>
                    <a:lnTo>
                      <a:pt x="91" y="203"/>
                    </a:lnTo>
                    <a:lnTo>
                      <a:pt x="90" y="203"/>
                    </a:lnTo>
                    <a:lnTo>
                      <a:pt x="89" y="204"/>
                    </a:lnTo>
                    <a:lnTo>
                      <a:pt x="88" y="204"/>
                    </a:lnTo>
                    <a:lnTo>
                      <a:pt x="87" y="204"/>
                    </a:lnTo>
                    <a:lnTo>
                      <a:pt x="86" y="204"/>
                    </a:lnTo>
                    <a:lnTo>
                      <a:pt x="85" y="205"/>
                    </a:lnTo>
                    <a:lnTo>
                      <a:pt x="84" y="205"/>
                    </a:lnTo>
                    <a:lnTo>
                      <a:pt x="83" y="205"/>
                    </a:lnTo>
                    <a:lnTo>
                      <a:pt x="83" y="310"/>
                    </a:lnTo>
                    <a:lnTo>
                      <a:pt x="28" y="310"/>
                    </a:lnTo>
                    <a:lnTo>
                      <a:pt x="28" y="205"/>
                    </a:lnTo>
                    <a:lnTo>
                      <a:pt x="26" y="205"/>
                    </a:lnTo>
                    <a:lnTo>
                      <a:pt x="25" y="204"/>
                    </a:lnTo>
                    <a:lnTo>
                      <a:pt x="24" y="204"/>
                    </a:lnTo>
                    <a:lnTo>
                      <a:pt x="23" y="204"/>
                    </a:lnTo>
                    <a:lnTo>
                      <a:pt x="22" y="203"/>
                    </a:lnTo>
                    <a:lnTo>
                      <a:pt x="21" y="203"/>
                    </a:lnTo>
                    <a:lnTo>
                      <a:pt x="20" y="202"/>
                    </a:lnTo>
                    <a:lnTo>
                      <a:pt x="19" y="202"/>
                    </a:lnTo>
                    <a:lnTo>
                      <a:pt x="18" y="202"/>
                    </a:lnTo>
                    <a:lnTo>
                      <a:pt x="18" y="201"/>
                    </a:lnTo>
                    <a:lnTo>
                      <a:pt x="17" y="201"/>
                    </a:lnTo>
                    <a:lnTo>
                      <a:pt x="16" y="201"/>
                    </a:lnTo>
                    <a:lnTo>
                      <a:pt x="16" y="200"/>
                    </a:lnTo>
                    <a:lnTo>
                      <a:pt x="15" y="200"/>
                    </a:lnTo>
                    <a:lnTo>
                      <a:pt x="14" y="199"/>
                    </a:lnTo>
                    <a:lnTo>
                      <a:pt x="13" y="199"/>
                    </a:lnTo>
                    <a:lnTo>
                      <a:pt x="12" y="198"/>
                    </a:lnTo>
                    <a:lnTo>
                      <a:pt x="11" y="198"/>
                    </a:lnTo>
                    <a:lnTo>
                      <a:pt x="11" y="197"/>
                    </a:lnTo>
                    <a:lnTo>
                      <a:pt x="10" y="197"/>
                    </a:lnTo>
                    <a:lnTo>
                      <a:pt x="10" y="196"/>
                    </a:lnTo>
                    <a:lnTo>
                      <a:pt x="9" y="196"/>
                    </a:lnTo>
                    <a:lnTo>
                      <a:pt x="8" y="195"/>
                    </a:lnTo>
                    <a:lnTo>
                      <a:pt x="7" y="194"/>
                    </a:lnTo>
                    <a:lnTo>
                      <a:pt x="6" y="194"/>
                    </a:lnTo>
                    <a:lnTo>
                      <a:pt x="6" y="193"/>
                    </a:lnTo>
                    <a:lnTo>
                      <a:pt x="5" y="192"/>
                    </a:lnTo>
                    <a:lnTo>
                      <a:pt x="4" y="191"/>
                    </a:lnTo>
                    <a:lnTo>
                      <a:pt x="4" y="190"/>
                    </a:lnTo>
                    <a:lnTo>
                      <a:pt x="3" y="190"/>
                    </a:lnTo>
                    <a:lnTo>
                      <a:pt x="3" y="189"/>
                    </a:lnTo>
                    <a:lnTo>
                      <a:pt x="2" y="188"/>
                    </a:lnTo>
                    <a:lnTo>
                      <a:pt x="2" y="187"/>
                    </a:lnTo>
                    <a:lnTo>
                      <a:pt x="1" y="186"/>
                    </a:lnTo>
                    <a:lnTo>
                      <a:pt x="1" y="185"/>
                    </a:lnTo>
                    <a:lnTo>
                      <a:pt x="1" y="184"/>
                    </a:lnTo>
                    <a:lnTo>
                      <a:pt x="1" y="183"/>
                    </a:lnTo>
                    <a:lnTo>
                      <a:pt x="0" y="183"/>
                    </a:lnTo>
                    <a:lnTo>
                      <a:pt x="0" y="182"/>
                    </a:lnTo>
                    <a:lnTo>
                      <a:pt x="0" y="181"/>
                    </a:lnTo>
                    <a:lnTo>
                      <a:pt x="0" y="180"/>
                    </a:lnTo>
                    <a:lnTo>
                      <a:pt x="0" y="101"/>
                    </a:lnTo>
                    <a:lnTo>
                      <a:pt x="0" y="100"/>
                    </a:lnTo>
                    <a:lnTo>
                      <a:pt x="0" y="99"/>
                    </a:lnTo>
                    <a:lnTo>
                      <a:pt x="0" y="98"/>
                    </a:lnTo>
                    <a:lnTo>
                      <a:pt x="0" y="97"/>
                    </a:lnTo>
                    <a:lnTo>
                      <a:pt x="1" y="96"/>
                    </a:lnTo>
                    <a:lnTo>
                      <a:pt x="1" y="95"/>
                    </a:lnTo>
                    <a:lnTo>
                      <a:pt x="1" y="94"/>
                    </a:lnTo>
                    <a:lnTo>
                      <a:pt x="1" y="93"/>
                    </a:lnTo>
                    <a:lnTo>
                      <a:pt x="1" y="92"/>
                    </a:lnTo>
                    <a:lnTo>
                      <a:pt x="1" y="91"/>
                    </a:lnTo>
                    <a:lnTo>
                      <a:pt x="2" y="90"/>
                    </a:lnTo>
                    <a:lnTo>
                      <a:pt x="2" y="89"/>
                    </a:lnTo>
                    <a:lnTo>
                      <a:pt x="2" y="88"/>
                    </a:lnTo>
                    <a:lnTo>
                      <a:pt x="3" y="87"/>
                    </a:lnTo>
                    <a:lnTo>
                      <a:pt x="3" y="86"/>
                    </a:lnTo>
                    <a:lnTo>
                      <a:pt x="3" y="85"/>
                    </a:lnTo>
                    <a:lnTo>
                      <a:pt x="4" y="84"/>
                    </a:lnTo>
                    <a:lnTo>
                      <a:pt x="4" y="83"/>
                    </a:lnTo>
                    <a:lnTo>
                      <a:pt x="5" y="82"/>
                    </a:lnTo>
                    <a:lnTo>
                      <a:pt x="5" y="81"/>
                    </a:lnTo>
                    <a:lnTo>
                      <a:pt x="6" y="80"/>
                    </a:lnTo>
                    <a:lnTo>
                      <a:pt x="7" y="79"/>
                    </a:lnTo>
                    <a:lnTo>
                      <a:pt x="7" y="78"/>
                    </a:lnTo>
                    <a:lnTo>
                      <a:pt x="8" y="78"/>
                    </a:lnTo>
                    <a:lnTo>
                      <a:pt x="9" y="77"/>
                    </a:lnTo>
                    <a:lnTo>
                      <a:pt x="9" y="76"/>
                    </a:lnTo>
                    <a:lnTo>
                      <a:pt x="10" y="76"/>
                    </a:lnTo>
                    <a:lnTo>
                      <a:pt x="10" y="75"/>
                    </a:lnTo>
                    <a:lnTo>
                      <a:pt x="11" y="74"/>
                    </a:lnTo>
                    <a:lnTo>
                      <a:pt x="12" y="74"/>
                    </a:lnTo>
                    <a:lnTo>
                      <a:pt x="12" y="73"/>
                    </a:lnTo>
                    <a:lnTo>
                      <a:pt x="13" y="73"/>
                    </a:lnTo>
                    <a:lnTo>
                      <a:pt x="14" y="72"/>
                    </a:lnTo>
                    <a:lnTo>
                      <a:pt x="15" y="71"/>
                    </a:lnTo>
                    <a:lnTo>
                      <a:pt x="16" y="70"/>
                    </a:lnTo>
                    <a:lnTo>
                      <a:pt x="17" y="70"/>
                    </a:lnTo>
                    <a:lnTo>
                      <a:pt x="18" y="70"/>
                    </a:lnTo>
                    <a:lnTo>
                      <a:pt x="19" y="69"/>
                    </a:lnTo>
                    <a:lnTo>
                      <a:pt x="20" y="68"/>
                    </a:lnTo>
                    <a:lnTo>
                      <a:pt x="21" y="68"/>
                    </a:lnTo>
                    <a:lnTo>
                      <a:pt x="22" y="68"/>
                    </a:lnTo>
                    <a:lnTo>
                      <a:pt x="23" y="67"/>
                    </a:lnTo>
                    <a:lnTo>
                      <a:pt x="24" y="67"/>
                    </a:lnTo>
                    <a:lnTo>
                      <a:pt x="25" y="67"/>
                    </a:lnTo>
                    <a:lnTo>
                      <a:pt x="26" y="66"/>
                    </a:lnTo>
                    <a:lnTo>
                      <a:pt x="27" y="66"/>
                    </a:lnTo>
                    <a:lnTo>
                      <a:pt x="28" y="66"/>
                    </a:lnTo>
                    <a:lnTo>
                      <a:pt x="29" y="66"/>
                    </a:lnTo>
                    <a:lnTo>
                      <a:pt x="30" y="65"/>
                    </a:lnTo>
                    <a:lnTo>
                      <a:pt x="31" y="65"/>
                    </a:lnTo>
                    <a:lnTo>
                      <a:pt x="32" y="65"/>
                    </a:lnTo>
                    <a:lnTo>
                      <a:pt x="33" y="65"/>
                    </a:lnTo>
                    <a:lnTo>
                      <a:pt x="34" y="65"/>
                    </a:lnTo>
                    <a:lnTo>
                      <a:pt x="35" y="65"/>
                    </a:lnTo>
                    <a:lnTo>
                      <a:pt x="36" y="65"/>
                    </a:lnTo>
                    <a:lnTo>
                      <a:pt x="37" y="65"/>
                    </a:lnTo>
                    <a:lnTo>
                      <a:pt x="38" y="65"/>
                    </a:lnTo>
                    <a:lnTo>
                      <a:pt x="39" y="65"/>
                    </a:lnTo>
                    <a:lnTo>
                      <a:pt x="41" y="65"/>
                    </a:lnTo>
                    <a:lnTo>
                      <a:pt x="41" y="64"/>
                    </a:lnTo>
                    <a:lnTo>
                      <a:pt x="42" y="64"/>
                    </a:lnTo>
                    <a:lnTo>
                      <a:pt x="43" y="64"/>
                    </a:lnTo>
                    <a:lnTo>
                      <a:pt x="44" y="64"/>
                    </a:lnTo>
                    <a:lnTo>
                      <a:pt x="45" y="64"/>
                    </a:lnTo>
                    <a:lnTo>
                      <a:pt x="46" y="64"/>
                    </a:lnTo>
                    <a:lnTo>
                      <a:pt x="47" y="65"/>
                    </a:lnTo>
                    <a:lnTo>
                      <a:pt x="48" y="65"/>
                    </a:lnTo>
                    <a:lnTo>
                      <a:pt x="48" y="64"/>
                    </a:lnTo>
                    <a:lnTo>
                      <a:pt x="48" y="63"/>
                    </a:lnTo>
                    <a:lnTo>
                      <a:pt x="49" y="63"/>
                    </a:lnTo>
                    <a:lnTo>
                      <a:pt x="48" y="63"/>
                    </a:lnTo>
                    <a:lnTo>
                      <a:pt x="48" y="62"/>
                    </a:lnTo>
                    <a:lnTo>
                      <a:pt x="47" y="62"/>
                    </a:lnTo>
                    <a:lnTo>
                      <a:pt x="46" y="62"/>
                    </a:lnTo>
                    <a:lnTo>
                      <a:pt x="45" y="61"/>
                    </a:lnTo>
                    <a:lnTo>
                      <a:pt x="44" y="61"/>
                    </a:lnTo>
                    <a:lnTo>
                      <a:pt x="43" y="61"/>
                    </a:lnTo>
                    <a:lnTo>
                      <a:pt x="43" y="60"/>
                    </a:lnTo>
                    <a:lnTo>
                      <a:pt x="42" y="60"/>
                    </a:lnTo>
                    <a:lnTo>
                      <a:pt x="41" y="59"/>
                    </a:lnTo>
                    <a:lnTo>
                      <a:pt x="40" y="59"/>
                    </a:lnTo>
                    <a:lnTo>
                      <a:pt x="39" y="58"/>
                    </a:lnTo>
                    <a:lnTo>
                      <a:pt x="38" y="57"/>
                    </a:lnTo>
                    <a:lnTo>
                      <a:pt x="37" y="57"/>
                    </a:lnTo>
                    <a:lnTo>
                      <a:pt x="37" y="56"/>
                    </a:lnTo>
                    <a:lnTo>
                      <a:pt x="36" y="56"/>
                    </a:lnTo>
                    <a:lnTo>
                      <a:pt x="36" y="55"/>
                    </a:lnTo>
                    <a:lnTo>
                      <a:pt x="35" y="55"/>
                    </a:lnTo>
                    <a:lnTo>
                      <a:pt x="34" y="54"/>
                    </a:lnTo>
                    <a:lnTo>
                      <a:pt x="33" y="53"/>
                    </a:lnTo>
                    <a:lnTo>
                      <a:pt x="32" y="52"/>
                    </a:lnTo>
                    <a:lnTo>
                      <a:pt x="32" y="51"/>
                    </a:lnTo>
                    <a:lnTo>
                      <a:pt x="31" y="51"/>
                    </a:lnTo>
                    <a:lnTo>
                      <a:pt x="31" y="50"/>
                    </a:lnTo>
                    <a:lnTo>
                      <a:pt x="30" y="50"/>
                    </a:lnTo>
                    <a:lnTo>
                      <a:pt x="30" y="49"/>
                    </a:lnTo>
                    <a:lnTo>
                      <a:pt x="30" y="48"/>
                    </a:lnTo>
                    <a:lnTo>
                      <a:pt x="29" y="48"/>
                    </a:lnTo>
                    <a:lnTo>
                      <a:pt x="29" y="47"/>
                    </a:lnTo>
                    <a:lnTo>
                      <a:pt x="29" y="46"/>
                    </a:lnTo>
                    <a:lnTo>
                      <a:pt x="28" y="46"/>
                    </a:lnTo>
                    <a:lnTo>
                      <a:pt x="28" y="45"/>
                    </a:lnTo>
                    <a:lnTo>
                      <a:pt x="28" y="44"/>
                    </a:lnTo>
                    <a:lnTo>
                      <a:pt x="27" y="44"/>
                    </a:lnTo>
                    <a:lnTo>
                      <a:pt x="27" y="43"/>
                    </a:lnTo>
                    <a:lnTo>
                      <a:pt x="27" y="42"/>
                    </a:lnTo>
                    <a:lnTo>
                      <a:pt x="27" y="41"/>
                    </a:lnTo>
                    <a:lnTo>
                      <a:pt x="26" y="41"/>
                    </a:lnTo>
                    <a:lnTo>
                      <a:pt x="26" y="40"/>
                    </a:lnTo>
                    <a:lnTo>
                      <a:pt x="26" y="39"/>
                    </a:lnTo>
                    <a:lnTo>
                      <a:pt x="26" y="38"/>
                    </a:lnTo>
                    <a:lnTo>
                      <a:pt x="26" y="37"/>
                    </a:lnTo>
                    <a:lnTo>
                      <a:pt x="25" y="36"/>
                    </a:lnTo>
                    <a:lnTo>
                      <a:pt x="25" y="35"/>
                    </a:lnTo>
                    <a:lnTo>
                      <a:pt x="25" y="34"/>
                    </a:lnTo>
                    <a:lnTo>
                      <a:pt x="25" y="33"/>
                    </a:lnTo>
                    <a:lnTo>
                      <a:pt x="25" y="32"/>
                    </a:lnTo>
                    <a:lnTo>
                      <a:pt x="25" y="31"/>
                    </a:lnTo>
                    <a:lnTo>
                      <a:pt x="25" y="30"/>
                    </a:lnTo>
                    <a:lnTo>
                      <a:pt x="25" y="29"/>
                    </a:lnTo>
                    <a:lnTo>
                      <a:pt x="25" y="28"/>
                    </a:lnTo>
                    <a:lnTo>
                      <a:pt x="25" y="27"/>
                    </a:lnTo>
                    <a:lnTo>
                      <a:pt x="26" y="26"/>
                    </a:lnTo>
                    <a:lnTo>
                      <a:pt x="26" y="25"/>
                    </a:lnTo>
                    <a:lnTo>
                      <a:pt x="26" y="24"/>
                    </a:lnTo>
                    <a:lnTo>
                      <a:pt x="26" y="23"/>
                    </a:lnTo>
                    <a:lnTo>
                      <a:pt x="27" y="22"/>
                    </a:lnTo>
                    <a:lnTo>
                      <a:pt x="27" y="21"/>
                    </a:lnTo>
                    <a:lnTo>
                      <a:pt x="27" y="20"/>
                    </a:lnTo>
                    <a:lnTo>
                      <a:pt x="28" y="19"/>
                    </a:lnTo>
                    <a:lnTo>
                      <a:pt x="28" y="18"/>
                    </a:lnTo>
                    <a:lnTo>
                      <a:pt x="29" y="17"/>
                    </a:lnTo>
                    <a:lnTo>
                      <a:pt x="29" y="16"/>
                    </a:lnTo>
                    <a:lnTo>
                      <a:pt x="30" y="15"/>
                    </a:lnTo>
                    <a:lnTo>
                      <a:pt x="30" y="14"/>
                    </a:lnTo>
                    <a:lnTo>
                      <a:pt x="31" y="14"/>
                    </a:lnTo>
                    <a:lnTo>
                      <a:pt x="31" y="13"/>
                    </a:lnTo>
                    <a:lnTo>
                      <a:pt x="32" y="13"/>
                    </a:lnTo>
                    <a:lnTo>
                      <a:pt x="32" y="12"/>
                    </a:lnTo>
                    <a:lnTo>
                      <a:pt x="33" y="11"/>
                    </a:lnTo>
                    <a:lnTo>
                      <a:pt x="34" y="10"/>
                    </a:lnTo>
                    <a:lnTo>
                      <a:pt x="35" y="9"/>
                    </a:lnTo>
                    <a:lnTo>
                      <a:pt x="36" y="8"/>
                    </a:lnTo>
                    <a:lnTo>
                      <a:pt x="37" y="7"/>
                    </a:lnTo>
                    <a:lnTo>
                      <a:pt x="38" y="6"/>
                    </a:lnTo>
                    <a:lnTo>
                      <a:pt x="39" y="6"/>
                    </a:lnTo>
                    <a:lnTo>
                      <a:pt x="40" y="5"/>
                    </a:lnTo>
                    <a:lnTo>
                      <a:pt x="41" y="4"/>
                    </a:lnTo>
                    <a:lnTo>
                      <a:pt x="42" y="4"/>
                    </a:lnTo>
                    <a:lnTo>
                      <a:pt x="43" y="3"/>
                    </a:lnTo>
                    <a:lnTo>
                      <a:pt x="44" y="3"/>
                    </a:lnTo>
                    <a:lnTo>
                      <a:pt x="45" y="3"/>
                    </a:lnTo>
                    <a:lnTo>
                      <a:pt x="45" y="2"/>
                    </a:lnTo>
                    <a:lnTo>
                      <a:pt x="46" y="2"/>
                    </a:lnTo>
                    <a:lnTo>
                      <a:pt x="47" y="2"/>
                    </a:lnTo>
                    <a:lnTo>
                      <a:pt x="48" y="1"/>
                    </a:lnTo>
                    <a:lnTo>
                      <a:pt x="49" y="1"/>
                    </a:lnTo>
                    <a:lnTo>
                      <a:pt x="50" y="1"/>
                    </a:lnTo>
                    <a:lnTo>
                      <a:pt x="51" y="1"/>
                    </a:lnTo>
                    <a:lnTo>
                      <a:pt x="52" y="1"/>
                    </a:lnTo>
                    <a:lnTo>
                      <a:pt x="53" y="1"/>
                    </a:lnTo>
                    <a:lnTo>
                      <a:pt x="53" y="0"/>
                    </a:lnTo>
                    <a:lnTo>
                      <a:pt x="54" y="0"/>
                    </a:lnTo>
                    <a:lnTo>
                      <a:pt x="55" y="0"/>
                    </a:lnTo>
                    <a:lnTo>
                      <a:pt x="56" y="0"/>
                    </a:lnTo>
                    <a:lnTo>
                      <a:pt x="57" y="0"/>
                    </a:lnTo>
                    <a:lnTo>
                      <a:pt x="58" y="0"/>
                    </a:lnTo>
                    <a:lnTo>
                      <a:pt x="59" y="0"/>
                    </a:lnTo>
                    <a:lnTo>
                      <a:pt x="60" y="0"/>
                    </a:lnTo>
                    <a:lnTo>
                      <a:pt x="60" y="1"/>
                    </a:lnTo>
                    <a:lnTo>
                      <a:pt x="61" y="1"/>
                    </a:lnTo>
                    <a:lnTo>
                      <a:pt x="62" y="1"/>
                    </a:lnTo>
                    <a:lnTo>
                      <a:pt x="63" y="1"/>
                    </a:lnTo>
                    <a:lnTo>
                      <a:pt x="64" y="1"/>
                    </a:lnTo>
                    <a:lnTo>
                      <a:pt x="65" y="1"/>
                    </a:lnTo>
                    <a:lnTo>
                      <a:pt x="66" y="2"/>
                    </a:lnTo>
                    <a:lnTo>
                      <a:pt x="67" y="2"/>
                    </a:lnTo>
                    <a:lnTo>
                      <a:pt x="68" y="2"/>
                    </a:lnTo>
                    <a:lnTo>
                      <a:pt x="69" y="3"/>
                    </a:lnTo>
                    <a:lnTo>
                      <a:pt x="70" y="3"/>
                    </a:lnTo>
                    <a:lnTo>
                      <a:pt x="71" y="4"/>
                    </a:lnTo>
                    <a:lnTo>
                      <a:pt x="72" y="4"/>
                    </a:lnTo>
                    <a:lnTo>
                      <a:pt x="73" y="5"/>
                    </a:lnTo>
                    <a:lnTo>
                      <a:pt x="74" y="6"/>
                    </a:lnTo>
                    <a:lnTo>
                      <a:pt x="75" y="6"/>
                    </a:lnTo>
                    <a:lnTo>
                      <a:pt x="76" y="7"/>
                    </a:lnTo>
                    <a:lnTo>
                      <a:pt x="77" y="8"/>
                    </a:lnTo>
                    <a:lnTo>
                      <a:pt x="78" y="8"/>
                    </a:lnTo>
                    <a:lnTo>
                      <a:pt x="78" y="9"/>
                    </a:lnTo>
                    <a:lnTo>
                      <a:pt x="79" y="10"/>
                    </a:lnTo>
                    <a:lnTo>
                      <a:pt x="80" y="11"/>
                    </a:lnTo>
                    <a:lnTo>
                      <a:pt x="81" y="12"/>
                    </a:lnTo>
                    <a:lnTo>
                      <a:pt x="81" y="13"/>
                    </a:lnTo>
                    <a:lnTo>
                      <a:pt x="82" y="13"/>
                    </a:lnTo>
                    <a:lnTo>
                      <a:pt x="82" y="14"/>
                    </a:lnTo>
                    <a:lnTo>
                      <a:pt x="83" y="14"/>
                    </a:lnTo>
                    <a:lnTo>
                      <a:pt x="83" y="15"/>
                    </a:lnTo>
                    <a:lnTo>
                      <a:pt x="84" y="16"/>
                    </a:lnTo>
                    <a:lnTo>
                      <a:pt x="84" y="17"/>
                    </a:lnTo>
                    <a:lnTo>
                      <a:pt x="85" y="18"/>
                    </a:lnTo>
                    <a:lnTo>
                      <a:pt x="85" y="19"/>
                    </a:lnTo>
                    <a:lnTo>
                      <a:pt x="86" y="20"/>
                    </a:lnTo>
                    <a:lnTo>
                      <a:pt x="86" y="21"/>
                    </a:lnTo>
                    <a:lnTo>
                      <a:pt x="87" y="22"/>
                    </a:lnTo>
                    <a:lnTo>
                      <a:pt x="87" y="23"/>
                    </a:lnTo>
                    <a:lnTo>
                      <a:pt x="87" y="24"/>
                    </a:lnTo>
                    <a:lnTo>
                      <a:pt x="87" y="25"/>
                    </a:lnTo>
                    <a:lnTo>
                      <a:pt x="87" y="26"/>
                    </a:lnTo>
                    <a:lnTo>
                      <a:pt x="88" y="26"/>
                    </a:lnTo>
                    <a:lnTo>
                      <a:pt x="88" y="27"/>
                    </a:lnTo>
                    <a:lnTo>
                      <a:pt x="88" y="28"/>
                    </a:lnTo>
                    <a:lnTo>
                      <a:pt x="88" y="29"/>
                    </a:lnTo>
                    <a:lnTo>
                      <a:pt x="88" y="30"/>
                    </a:lnTo>
                    <a:lnTo>
                      <a:pt x="88" y="31"/>
                    </a:lnTo>
                    <a:lnTo>
                      <a:pt x="88" y="32"/>
                    </a:lnTo>
                    <a:lnTo>
                      <a:pt x="88" y="33"/>
                    </a:lnTo>
                    <a:lnTo>
                      <a:pt x="88" y="34"/>
                    </a:lnTo>
                    <a:lnTo>
                      <a:pt x="88" y="35"/>
                    </a:lnTo>
                    <a:lnTo>
                      <a:pt x="88" y="36"/>
                    </a:lnTo>
                    <a:lnTo>
                      <a:pt x="88" y="37"/>
                    </a:lnTo>
                    <a:lnTo>
                      <a:pt x="87" y="38"/>
                    </a:lnTo>
                    <a:lnTo>
                      <a:pt x="87" y="39"/>
                    </a:lnTo>
                    <a:lnTo>
                      <a:pt x="87" y="40"/>
                    </a:lnTo>
                    <a:lnTo>
                      <a:pt x="87" y="41"/>
                    </a:lnTo>
                    <a:lnTo>
                      <a:pt x="86" y="42"/>
                    </a:lnTo>
                    <a:lnTo>
                      <a:pt x="86" y="43"/>
                    </a:lnTo>
                    <a:lnTo>
                      <a:pt x="86" y="44"/>
                    </a:lnTo>
                    <a:lnTo>
                      <a:pt x="85" y="44"/>
                    </a:lnTo>
                    <a:lnTo>
                      <a:pt x="85" y="45"/>
                    </a:lnTo>
                    <a:lnTo>
                      <a:pt x="85" y="46"/>
                    </a:lnTo>
                    <a:lnTo>
                      <a:pt x="84" y="47"/>
                    </a:lnTo>
                    <a:lnTo>
                      <a:pt x="84" y="48"/>
                    </a:lnTo>
                    <a:lnTo>
                      <a:pt x="83" y="48"/>
                    </a:lnTo>
                    <a:lnTo>
                      <a:pt x="83" y="49"/>
                    </a:lnTo>
                    <a:lnTo>
                      <a:pt x="83" y="50"/>
                    </a:lnTo>
                    <a:lnTo>
                      <a:pt x="82" y="50"/>
                    </a:lnTo>
                    <a:lnTo>
                      <a:pt x="82" y="51"/>
                    </a:lnTo>
                    <a:lnTo>
                      <a:pt x="81" y="51"/>
                    </a:lnTo>
                    <a:lnTo>
                      <a:pt x="81" y="52"/>
                    </a:lnTo>
                    <a:lnTo>
                      <a:pt x="80" y="52"/>
                    </a:lnTo>
                    <a:lnTo>
                      <a:pt x="80" y="53"/>
                    </a:lnTo>
                    <a:lnTo>
                      <a:pt x="79" y="53"/>
                    </a:lnTo>
                    <a:lnTo>
                      <a:pt x="79" y="54"/>
                    </a:lnTo>
                    <a:lnTo>
                      <a:pt x="78" y="55"/>
                    </a:lnTo>
                    <a:lnTo>
                      <a:pt x="77" y="56"/>
                    </a:lnTo>
                    <a:lnTo>
                      <a:pt x="76" y="56"/>
                    </a:lnTo>
                    <a:lnTo>
                      <a:pt x="76" y="57"/>
                    </a:lnTo>
                    <a:lnTo>
                      <a:pt x="75" y="57"/>
                    </a:lnTo>
                    <a:lnTo>
                      <a:pt x="74" y="58"/>
                    </a:lnTo>
                    <a:lnTo>
                      <a:pt x="73" y="59"/>
                    </a:lnTo>
                    <a:lnTo>
                      <a:pt x="72" y="59"/>
                    </a:lnTo>
                    <a:lnTo>
                      <a:pt x="72" y="60"/>
                    </a:lnTo>
                    <a:lnTo>
                      <a:pt x="71" y="60"/>
                    </a:lnTo>
                    <a:lnTo>
                      <a:pt x="70" y="60"/>
                    </a:lnTo>
                    <a:lnTo>
                      <a:pt x="69" y="61"/>
                    </a:lnTo>
                    <a:lnTo>
                      <a:pt x="68" y="61"/>
                    </a:lnTo>
                    <a:lnTo>
                      <a:pt x="67" y="62"/>
                    </a:lnTo>
                    <a:lnTo>
                      <a:pt x="66" y="62"/>
                    </a:lnTo>
                    <a:lnTo>
                      <a:pt x="65" y="62"/>
                    </a:lnTo>
                    <a:lnTo>
                      <a:pt x="64" y="63"/>
                    </a:lnTo>
                    <a:lnTo>
                      <a:pt x="63" y="63"/>
                    </a:lnTo>
                    <a:lnTo>
                      <a:pt x="63" y="64"/>
                    </a:lnTo>
                    <a:lnTo>
                      <a:pt x="64" y="6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dirty="0"/>
              </a:p>
            </p:txBody>
          </p:sp>
          <p:sp>
            <p:nvSpPr>
              <p:cNvPr id="9" name="Freeform 33"/>
              <p:cNvSpPr>
                <a:spLocks/>
              </p:cNvSpPr>
              <p:nvPr/>
            </p:nvSpPr>
            <p:spPr bwMode="auto">
              <a:xfrm>
                <a:off x="4312438" y="3985474"/>
                <a:ext cx="176213" cy="492125"/>
              </a:xfrm>
              <a:custGeom>
                <a:avLst/>
                <a:gdLst>
                  <a:gd name="T0" fmla="*/ 2147483647 w 111"/>
                  <a:gd name="T1" fmla="*/ 2147483647 h 310"/>
                  <a:gd name="T2" fmla="*/ 2147483647 w 111"/>
                  <a:gd name="T3" fmla="*/ 2147483647 h 310"/>
                  <a:gd name="T4" fmla="*/ 2147483647 w 111"/>
                  <a:gd name="T5" fmla="*/ 2147483647 h 310"/>
                  <a:gd name="T6" fmla="*/ 2147483647 w 111"/>
                  <a:gd name="T7" fmla="*/ 2147483647 h 310"/>
                  <a:gd name="T8" fmla="*/ 2147483647 w 111"/>
                  <a:gd name="T9" fmla="*/ 2147483647 h 310"/>
                  <a:gd name="T10" fmla="*/ 2147483647 w 111"/>
                  <a:gd name="T11" fmla="*/ 2147483647 h 310"/>
                  <a:gd name="T12" fmla="*/ 2147483647 w 111"/>
                  <a:gd name="T13" fmla="*/ 2147483647 h 310"/>
                  <a:gd name="T14" fmla="*/ 2147483647 w 111"/>
                  <a:gd name="T15" fmla="*/ 2147483647 h 310"/>
                  <a:gd name="T16" fmla="*/ 2147483647 w 111"/>
                  <a:gd name="T17" fmla="*/ 2147483647 h 310"/>
                  <a:gd name="T18" fmla="*/ 2147483647 w 111"/>
                  <a:gd name="T19" fmla="*/ 2147483647 h 310"/>
                  <a:gd name="T20" fmla="*/ 2147483647 w 111"/>
                  <a:gd name="T21" fmla="*/ 2147483647 h 310"/>
                  <a:gd name="T22" fmla="*/ 2147483647 w 111"/>
                  <a:gd name="T23" fmla="*/ 2147483647 h 310"/>
                  <a:gd name="T24" fmla="*/ 2147483647 w 111"/>
                  <a:gd name="T25" fmla="*/ 2147483647 h 310"/>
                  <a:gd name="T26" fmla="*/ 2147483647 w 111"/>
                  <a:gd name="T27" fmla="*/ 2147483647 h 310"/>
                  <a:gd name="T28" fmla="*/ 2147483647 w 111"/>
                  <a:gd name="T29" fmla="*/ 2147483647 h 310"/>
                  <a:gd name="T30" fmla="*/ 2147483647 w 111"/>
                  <a:gd name="T31" fmla="*/ 2147483647 h 310"/>
                  <a:gd name="T32" fmla="*/ 2147483647 w 111"/>
                  <a:gd name="T33" fmla="*/ 2147483647 h 310"/>
                  <a:gd name="T34" fmla="*/ 2147483647 w 111"/>
                  <a:gd name="T35" fmla="*/ 2147483647 h 310"/>
                  <a:gd name="T36" fmla="*/ 2147483647 w 111"/>
                  <a:gd name="T37" fmla="*/ 2147483647 h 310"/>
                  <a:gd name="T38" fmla="*/ 2147483647 w 111"/>
                  <a:gd name="T39" fmla="*/ 2147483647 h 310"/>
                  <a:gd name="T40" fmla="*/ 0 w 111"/>
                  <a:gd name="T41" fmla="*/ 2147483647 h 310"/>
                  <a:gd name="T42" fmla="*/ 0 w 111"/>
                  <a:gd name="T43" fmla="*/ 2147483647 h 310"/>
                  <a:gd name="T44" fmla="*/ 2147483647 w 111"/>
                  <a:gd name="T45" fmla="*/ 2147483647 h 310"/>
                  <a:gd name="T46" fmla="*/ 2147483647 w 111"/>
                  <a:gd name="T47" fmla="*/ 2147483647 h 310"/>
                  <a:gd name="T48" fmla="*/ 2147483647 w 111"/>
                  <a:gd name="T49" fmla="*/ 2147483647 h 310"/>
                  <a:gd name="T50" fmla="*/ 2147483647 w 111"/>
                  <a:gd name="T51" fmla="*/ 2147483647 h 310"/>
                  <a:gd name="T52" fmla="*/ 2147483647 w 111"/>
                  <a:gd name="T53" fmla="*/ 2147483647 h 310"/>
                  <a:gd name="T54" fmla="*/ 2147483647 w 111"/>
                  <a:gd name="T55" fmla="*/ 2147483647 h 310"/>
                  <a:gd name="T56" fmla="*/ 2147483647 w 111"/>
                  <a:gd name="T57" fmla="*/ 2147483647 h 310"/>
                  <a:gd name="T58" fmla="*/ 2147483647 w 111"/>
                  <a:gd name="T59" fmla="*/ 2147483647 h 310"/>
                  <a:gd name="T60" fmla="*/ 2147483647 w 111"/>
                  <a:gd name="T61" fmla="*/ 2147483647 h 310"/>
                  <a:gd name="T62" fmla="*/ 2147483647 w 111"/>
                  <a:gd name="T63" fmla="*/ 2147483647 h 310"/>
                  <a:gd name="T64" fmla="*/ 2147483647 w 111"/>
                  <a:gd name="T65" fmla="*/ 2147483647 h 310"/>
                  <a:gd name="T66" fmla="*/ 2147483647 w 111"/>
                  <a:gd name="T67" fmla="*/ 2147483647 h 310"/>
                  <a:gd name="T68" fmla="*/ 2147483647 w 111"/>
                  <a:gd name="T69" fmla="*/ 2147483647 h 310"/>
                  <a:gd name="T70" fmla="*/ 2147483647 w 111"/>
                  <a:gd name="T71" fmla="*/ 2147483647 h 310"/>
                  <a:gd name="T72" fmla="*/ 2147483647 w 111"/>
                  <a:gd name="T73" fmla="*/ 2147483647 h 310"/>
                  <a:gd name="T74" fmla="*/ 2147483647 w 111"/>
                  <a:gd name="T75" fmla="*/ 2147483647 h 310"/>
                  <a:gd name="T76" fmla="*/ 2147483647 w 111"/>
                  <a:gd name="T77" fmla="*/ 2147483647 h 310"/>
                  <a:gd name="T78" fmla="*/ 2147483647 w 111"/>
                  <a:gd name="T79" fmla="*/ 2147483647 h 310"/>
                  <a:gd name="T80" fmla="*/ 2147483647 w 111"/>
                  <a:gd name="T81" fmla="*/ 2147483647 h 310"/>
                  <a:gd name="T82" fmla="*/ 2147483647 w 111"/>
                  <a:gd name="T83" fmla="*/ 2147483647 h 310"/>
                  <a:gd name="T84" fmla="*/ 2147483647 w 111"/>
                  <a:gd name="T85" fmla="*/ 2147483647 h 310"/>
                  <a:gd name="T86" fmla="*/ 2147483647 w 111"/>
                  <a:gd name="T87" fmla="*/ 2147483647 h 310"/>
                  <a:gd name="T88" fmla="*/ 2147483647 w 111"/>
                  <a:gd name="T89" fmla="*/ 2147483647 h 310"/>
                  <a:gd name="T90" fmla="*/ 2147483647 w 111"/>
                  <a:gd name="T91" fmla="*/ 0 h 310"/>
                  <a:gd name="T92" fmla="*/ 2147483647 w 111"/>
                  <a:gd name="T93" fmla="*/ 2147483647 h 310"/>
                  <a:gd name="T94" fmla="*/ 2147483647 w 111"/>
                  <a:gd name="T95" fmla="*/ 2147483647 h 310"/>
                  <a:gd name="T96" fmla="*/ 2147483647 w 111"/>
                  <a:gd name="T97" fmla="*/ 2147483647 h 310"/>
                  <a:gd name="T98" fmla="*/ 2147483647 w 111"/>
                  <a:gd name="T99" fmla="*/ 2147483647 h 310"/>
                  <a:gd name="T100" fmla="*/ 2147483647 w 111"/>
                  <a:gd name="T101" fmla="*/ 2147483647 h 310"/>
                  <a:gd name="T102" fmla="*/ 2147483647 w 111"/>
                  <a:gd name="T103" fmla="*/ 2147483647 h 310"/>
                  <a:gd name="T104" fmla="*/ 2147483647 w 111"/>
                  <a:gd name="T105" fmla="*/ 2147483647 h 310"/>
                  <a:gd name="T106" fmla="*/ 2147483647 w 111"/>
                  <a:gd name="T107" fmla="*/ 2147483647 h 310"/>
                  <a:gd name="T108" fmla="*/ 2147483647 w 111"/>
                  <a:gd name="T109" fmla="*/ 2147483647 h 310"/>
                  <a:gd name="T110" fmla="*/ 2147483647 w 111"/>
                  <a:gd name="T111" fmla="*/ 2147483647 h 310"/>
                  <a:gd name="T112" fmla="*/ 2147483647 w 111"/>
                  <a:gd name="T113" fmla="*/ 2147483647 h 310"/>
                  <a:gd name="T114" fmla="*/ 2147483647 w 111"/>
                  <a:gd name="T115" fmla="*/ 2147483647 h 310"/>
                  <a:gd name="T116" fmla="*/ 2147483647 w 111"/>
                  <a:gd name="T117" fmla="*/ 2147483647 h 310"/>
                  <a:gd name="T118" fmla="*/ 2147483647 w 111"/>
                  <a:gd name="T119" fmla="*/ 2147483647 h 310"/>
                  <a:gd name="T120" fmla="*/ 2147483647 w 111"/>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310"/>
                  <a:gd name="T185" fmla="*/ 111 w 111"/>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 h="310">
                    <a:moveTo>
                      <a:pt x="63" y="65"/>
                    </a:moveTo>
                    <a:lnTo>
                      <a:pt x="77" y="65"/>
                    </a:lnTo>
                    <a:lnTo>
                      <a:pt x="78" y="65"/>
                    </a:lnTo>
                    <a:lnTo>
                      <a:pt x="79" y="65"/>
                    </a:lnTo>
                    <a:lnTo>
                      <a:pt x="80" y="65"/>
                    </a:lnTo>
                    <a:lnTo>
                      <a:pt x="81" y="65"/>
                    </a:lnTo>
                    <a:lnTo>
                      <a:pt x="82" y="65"/>
                    </a:lnTo>
                    <a:lnTo>
                      <a:pt x="83" y="65"/>
                    </a:lnTo>
                    <a:lnTo>
                      <a:pt x="84" y="65"/>
                    </a:lnTo>
                    <a:lnTo>
                      <a:pt x="85" y="66"/>
                    </a:lnTo>
                    <a:lnTo>
                      <a:pt x="86" y="66"/>
                    </a:lnTo>
                    <a:lnTo>
                      <a:pt x="87" y="66"/>
                    </a:lnTo>
                    <a:lnTo>
                      <a:pt x="88" y="67"/>
                    </a:lnTo>
                    <a:lnTo>
                      <a:pt x="89" y="67"/>
                    </a:lnTo>
                    <a:lnTo>
                      <a:pt x="90" y="68"/>
                    </a:lnTo>
                    <a:lnTo>
                      <a:pt x="91" y="68"/>
                    </a:lnTo>
                    <a:lnTo>
                      <a:pt x="92" y="69"/>
                    </a:lnTo>
                    <a:lnTo>
                      <a:pt x="93" y="69"/>
                    </a:lnTo>
                    <a:lnTo>
                      <a:pt x="94" y="70"/>
                    </a:lnTo>
                    <a:lnTo>
                      <a:pt x="95" y="71"/>
                    </a:lnTo>
                    <a:lnTo>
                      <a:pt x="96" y="71"/>
                    </a:lnTo>
                    <a:lnTo>
                      <a:pt x="96" y="72"/>
                    </a:lnTo>
                    <a:lnTo>
                      <a:pt x="97" y="73"/>
                    </a:lnTo>
                    <a:lnTo>
                      <a:pt x="98" y="73"/>
                    </a:lnTo>
                    <a:lnTo>
                      <a:pt x="98" y="74"/>
                    </a:lnTo>
                    <a:lnTo>
                      <a:pt x="99" y="74"/>
                    </a:lnTo>
                    <a:lnTo>
                      <a:pt x="100" y="75"/>
                    </a:lnTo>
                    <a:lnTo>
                      <a:pt x="101" y="76"/>
                    </a:lnTo>
                    <a:lnTo>
                      <a:pt x="101" y="77"/>
                    </a:lnTo>
                    <a:lnTo>
                      <a:pt x="102" y="77"/>
                    </a:lnTo>
                    <a:lnTo>
                      <a:pt x="102" y="78"/>
                    </a:lnTo>
                    <a:lnTo>
                      <a:pt x="103" y="79"/>
                    </a:lnTo>
                    <a:lnTo>
                      <a:pt x="104" y="79"/>
                    </a:lnTo>
                    <a:lnTo>
                      <a:pt x="104" y="80"/>
                    </a:lnTo>
                    <a:lnTo>
                      <a:pt x="105" y="81"/>
                    </a:lnTo>
                    <a:lnTo>
                      <a:pt x="105" y="82"/>
                    </a:lnTo>
                    <a:lnTo>
                      <a:pt x="106" y="82"/>
                    </a:lnTo>
                    <a:lnTo>
                      <a:pt x="106" y="83"/>
                    </a:lnTo>
                    <a:lnTo>
                      <a:pt x="107" y="84"/>
                    </a:lnTo>
                    <a:lnTo>
                      <a:pt x="107" y="85"/>
                    </a:lnTo>
                    <a:lnTo>
                      <a:pt x="108" y="86"/>
                    </a:lnTo>
                    <a:lnTo>
                      <a:pt x="108" y="87"/>
                    </a:lnTo>
                    <a:lnTo>
                      <a:pt x="108" y="88"/>
                    </a:lnTo>
                    <a:lnTo>
                      <a:pt x="109" y="89"/>
                    </a:lnTo>
                    <a:lnTo>
                      <a:pt x="109" y="90"/>
                    </a:lnTo>
                    <a:lnTo>
                      <a:pt x="110" y="91"/>
                    </a:lnTo>
                    <a:lnTo>
                      <a:pt x="110" y="92"/>
                    </a:lnTo>
                    <a:lnTo>
                      <a:pt x="110" y="93"/>
                    </a:lnTo>
                    <a:lnTo>
                      <a:pt x="110" y="94"/>
                    </a:lnTo>
                    <a:lnTo>
                      <a:pt x="111" y="95"/>
                    </a:lnTo>
                    <a:lnTo>
                      <a:pt x="111" y="96"/>
                    </a:lnTo>
                    <a:lnTo>
                      <a:pt x="111" y="97"/>
                    </a:lnTo>
                    <a:lnTo>
                      <a:pt x="111" y="98"/>
                    </a:lnTo>
                    <a:lnTo>
                      <a:pt x="111" y="99"/>
                    </a:lnTo>
                    <a:lnTo>
                      <a:pt x="111" y="100"/>
                    </a:lnTo>
                    <a:lnTo>
                      <a:pt x="111" y="101"/>
                    </a:lnTo>
                    <a:lnTo>
                      <a:pt x="111" y="175"/>
                    </a:lnTo>
                    <a:lnTo>
                      <a:pt x="111" y="176"/>
                    </a:lnTo>
                    <a:lnTo>
                      <a:pt x="111" y="177"/>
                    </a:lnTo>
                    <a:lnTo>
                      <a:pt x="111" y="178"/>
                    </a:lnTo>
                    <a:lnTo>
                      <a:pt x="111" y="179"/>
                    </a:lnTo>
                    <a:lnTo>
                      <a:pt x="111" y="180"/>
                    </a:lnTo>
                    <a:lnTo>
                      <a:pt x="111" y="181"/>
                    </a:lnTo>
                    <a:lnTo>
                      <a:pt x="110" y="181"/>
                    </a:lnTo>
                    <a:lnTo>
                      <a:pt x="110" y="182"/>
                    </a:lnTo>
                    <a:lnTo>
                      <a:pt x="110" y="183"/>
                    </a:lnTo>
                    <a:lnTo>
                      <a:pt x="110" y="184"/>
                    </a:lnTo>
                    <a:lnTo>
                      <a:pt x="110" y="185"/>
                    </a:lnTo>
                    <a:lnTo>
                      <a:pt x="109" y="185"/>
                    </a:lnTo>
                    <a:lnTo>
                      <a:pt x="109" y="186"/>
                    </a:lnTo>
                    <a:lnTo>
                      <a:pt x="109" y="187"/>
                    </a:lnTo>
                    <a:lnTo>
                      <a:pt x="108" y="188"/>
                    </a:lnTo>
                    <a:lnTo>
                      <a:pt x="108" y="189"/>
                    </a:lnTo>
                    <a:lnTo>
                      <a:pt x="107" y="190"/>
                    </a:lnTo>
                    <a:lnTo>
                      <a:pt x="107" y="191"/>
                    </a:lnTo>
                    <a:lnTo>
                      <a:pt x="106" y="191"/>
                    </a:lnTo>
                    <a:lnTo>
                      <a:pt x="106" y="192"/>
                    </a:lnTo>
                    <a:lnTo>
                      <a:pt x="105" y="193"/>
                    </a:lnTo>
                    <a:lnTo>
                      <a:pt x="104" y="194"/>
                    </a:lnTo>
                    <a:lnTo>
                      <a:pt x="104" y="195"/>
                    </a:lnTo>
                    <a:lnTo>
                      <a:pt x="103" y="195"/>
                    </a:lnTo>
                    <a:lnTo>
                      <a:pt x="103" y="196"/>
                    </a:lnTo>
                    <a:lnTo>
                      <a:pt x="102" y="196"/>
                    </a:lnTo>
                    <a:lnTo>
                      <a:pt x="102" y="197"/>
                    </a:lnTo>
                    <a:lnTo>
                      <a:pt x="101" y="197"/>
                    </a:lnTo>
                    <a:lnTo>
                      <a:pt x="100" y="197"/>
                    </a:lnTo>
                    <a:lnTo>
                      <a:pt x="100" y="198"/>
                    </a:lnTo>
                    <a:lnTo>
                      <a:pt x="99" y="198"/>
                    </a:lnTo>
                    <a:lnTo>
                      <a:pt x="99" y="199"/>
                    </a:lnTo>
                    <a:lnTo>
                      <a:pt x="98" y="199"/>
                    </a:lnTo>
                    <a:lnTo>
                      <a:pt x="97" y="200"/>
                    </a:lnTo>
                    <a:lnTo>
                      <a:pt x="96" y="200"/>
                    </a:lnTo>
                    <a:lnTo>
                      <a:pt x="96" y="201"/>
                    </a:lnTo>
                    <a:lnTo>
                      <a:pt x="95" y="201"/>
                    </a:lnTo>
                    <a:lnTo>
                      <a:pt x="94" y="202"/>
                    </a:lnTo>
                    <a:lnTo>
                      <a:pt x="93" y="202"/>
                    </a:lnTo>
                    <a:lnTo>
                      <a:pt x="92" y="202"/>
                    </a:lnTo>
                    <a:lnTo>
                      <a:pt x="91" y="203"/>
                    </a:lnTo>
                    <a:lnTo>
                      <a:pt x="90" y="203"/>
                    </a:lnTo>
                    <a:lnTo>
                      <a:pt x="89" y="203"/>
                    </a:lnTo>
                    <a:lnTo>
                      <a:pt x="88" y="204"/>
                    </a:lnTo>
                    <a:lnTo>
                      <a:pt x="87" y="204"/>
                    </a:lnTo>
                    <a:lnTo>
                      <a:pt x="86" y="204"/>
                    </a:lnTo>
                    <a:lnTo>
                      <a:pt x="85" y="204"/>
                    </a:lnTo>
                    <a:lnTo>
                      <a:pt x="84" y="205"/>
                    </a:lnTo>
                    <a:lnTo>
                      <a:pt x="83" y="205"/>
                    </a:lnTo>
                    <a:lnTo>
                      <a:pt x="83" y="310"/>
                    </a:lnTo>
                    <a:lnTo>
                      <a:pt x="27" y="310"/>
                    </a:lnTo>
                    <a:lnTo>
                      <a:pt x="27" y="205"/>
                    </a:lnTo>
                    <a:lnTo>
                      <a:pt x="26" y="205"/>
                    </a:lnTo>
                    <a:lnTo>
                      <a:pt x="24" y="204"/>
                    </a:lnTo>
                    <a:lnTo>
                      <a:pt x="23" y="204"/>
                    </a:lnTo>
                    <a:lnTo>
                      <a:pt x="22" y="203"/>
                    </a:lnTo>
                    <a:lnTo>
                      <a:pt x="21" y="203"/>
                    </a:lnTo>
                    <a:lnTo>
                      <a:pt x="20" y="203"/>
                    </a:lnTo>
                    <a:lnTo>
                      <a:pt x="20" y="202"/>
                    </a:lnTo>
                    <a:lnTo>
                      <a:pt x="19" y="202"/>
                    </a:lnTo>
                    <a:lnTo>
                      <a:pt x="18" y="202"/>
                    </a:lnTo>
                    <a:lnTo>
                      <a:pt x="17" y="201"/>
                    </a:lnTo>
                    <a:lnTo>
                      <a:pt x="16" y="201"/>
                    </a:lnTo>
                    <a:lnTo>
                      <a:pt x="15" y="200"/>
                    </a:lnTo>
                    <a:lnTo>
                      <a:pt x="14" y="200"/>
                    </a:lnTo>
                    <a:lnTo>
                      <a:pt x="13" y="199"/>
                    </a:lnTo>
                    <a:lnTo>
                      <a:pt x="12" y="199"/>
                    </a:lnTo>
                    <a:lnTo>
                      <a:pt x="12" y="198"/>
                    </a:lnTo>
                    <a:lnTo>
                      <a:pt x="11" y="198"/>
                    </a:lnTo>
                    <a:lnTo>
                      <a:pt x="10" y="198"/>
                    </a:lnTo>
                    <a:lnTo>
                      <a:pt x="10" y="197"/>
                    </a:lnTo>
                    <a:lnTo>
                      <a:pt x="9" y="197"/>
                    </a:lnTo>
                    <a:lnTo>
                      <a:pt x="9" y="196"/>
                    </a:lnTo>
                    <a:lnTo>
                      <a:pt x="8" y="196"/>
                    </a:lnTo>
                    <a:lnTo>
                      <a:pt x="7" y="195"/>
                    </a:lnTo>
                    <a:lnTo>
                      <a:pt x="7" y="194"/>
                    </a:lnTo>
                    <a:lnTo>
                      <a:pt x="6" y="194"/>
                    </a:lnTo>
                    <a:lnTo>
                      <a:pt x="5" y="193"/>
                    </a:lnTo>
                    <a:lnTo>
                      <a:pt x="5" y="192"/>
                    </a:lnTo>
                    <a:lnTo>
                      <a:pt x="4" y="192"/>
                    </a:lnTo>
                    <a:lnTo>
                      <a:pt x="4" y="191"/>
                    </a:lnTo>
                    <a:lnTo>
                      <a:pt x="3" y="191"/>
                    </a:lnTo>
                    <a:lnTo>
                      <a:pt x="3" y="190"/>
                    </a:lnTo>
                    <a:lnTo>
                      <a:pt x="2" y="189"/>
                    </a:lnTo>
                    <a:lnTo>
                      <a:pt x="2" y="188"/>
                    </a:lnTo>
                    <a:lnTo>
                      <a:pt x="1" y="188"/>
                    </a:lnTo>
                    <a:lnTo>
                      <a:pt x="1" y="187"/>
                    </a:lnTo>
                    <a:lnTo>
                      <a:pt x="1" y="186"/>
                    </a:lnTo>
                    <a:lnTo>
                      <a:pt x="1" y="185"/>
                    </a:lnTo>
                    <a:lnTo>
                      <a:pt x="0" y="185"/>
                    </a:lnTo>
                    <a:lnTo>
                      <a:pt x="0" y="184"/>
                    </a:lnTo>
                    <a:lnTo>
                      <a:pt x="0" y="183"/>
                    </a:lnTo>
                    <a:lnTo>
                      <a:pt x="0" y="182"/>
                    </a:lnTo>
                    <a:lnTo>
                      <a:pt x="0" y="181"/>
                    </a:lnTo>
                    <a:lnTo>
                      <a:pt x="0" y="180"/>
                    </a:lnTo>
                    <a:lnTo>
                      <a:pt x="0" y="101"/>
                    </a:lnTo>
                    <a:lnTo>
                      <a:pt x="0" y="100"/>
                    </a:lnTo>
                    <a:lnTo>
                      <a:pt x="0" y="99"/>
                    </a:lnTo>
                    <a:lnTo>
                      <a:pt x="0" y="98"/>
                    </a:lnTo>
                    <a:lnTo>
                      <a:pt x="0" y="97"/>
                    </a:lnTo>
                    <a:lnTo>
                      <a:pt x="0" y="96"/>
                    </a:lnTo>
                    <a:lnTo>
                      <a:pt x="0" y="95"/>
                    </a:lnTo>
                    <a:lnTo>
                      <a:pt x="0" y="94"/>
                    </a:lnTo>
                    <a:lnTo>
                      <a:pt x="0" y="93"/>
                    </a:lnTo>
                    <a:lnTo>
                      <a:pt x="1" y="92"/>
                    </a:lnTo>
                    <a:lnTo>
                      <a:pt x="1" y="91"/>
                    </a:lnTo>
                    <a:lnTo>
                      <a:pt x="1" y="90"/>
                    </a:lnTo>
                    <a:lnTo>
                      <a:pt x="1" y="89"/>
                    </a:lnTo>
                    <a:lnTo>
                      <a:pt x="1" y="88"/>
                    </a:lnTo>
                    <a:lnTo>
                      <a:pt x="2" y="88"/>
                    </a:lnTo>
                    <a:lnTo>
                      <a:pt x="2" y="87"/>
                    </a:lnTo>
                    <a:lnTo>
                      <a:pt x="2" y="86"/>
                    </a:lnTo>
                    <a:lnTo>
                      <a:pt x="3" y="85"/>
                    </a:lnTo>
                    <a:lnTo>
                      <a:pt x="3" y="84"/>
                    </a:lnTo>
                    <a:lnTo>
                      <a:pt x="3" y="83"/>
                    </a:lnTo>
                    <a:lnTo>
                      <a:pt x="4" y="83"/>
                    </a:lnTo>
                    <a:lnTo>
                      <a:pt x="4" y="82"/>
                    </a:lnTo>
                    <a:lnTo>
                      <a:pt x="5" y="81"/>
                    </a:lnTo>
                    <a:lnTo>
                      <a:pt x="5" y="80"/>
                    </a:lnTo>
                    <a:lnTo>
                      <a:pt x="6" y="80"/>
                    </a:lnTo>
                    <a:lnTo>
                      <a:pt x="6" y="79"/>
                    </a:lnTo>
                    <a:lnTo>
                      <a:pt x="7" y="78"/>
                    </a:lnTo>
                    <a:lnTo>
                      <a:pt x="8" y="77"/>
                    </a:lnTo>
                    <a:lnTo>
                      <a:pt x="9" y="76"/>
                    </a:lnTo>
                    <a:lnTo>
                      <a:pt x="10" y="75"/>
                    </a:lnTo>
                    <a:lnTo>
                      <a:pt x="10" y="74"/>
                    </a:lnTo>
                    <a:lnTo>
                      <a:pt x="11" y="74"/>
                    </a:lnTo>
                    <a:lnTo>
                      <a:pt x="12" y="73"/>
                    </a:lnTo>
                    <a:lnTo>
                      <a:pt x="13" y="73"/>
                    </a:lnTo>
                    <a:lnTo>
                      <a:pt x="13" y="72"/>
                    </a:lnTo>
                    <a:lnTo>
                      <a:pt x="14" y="71"/>
                    </a:lnTo>
                    <a:lnTo>
                      <a:pt x="15" y="71"/>
                    </a:lnTo>
                    <a:lnTo>
                      <a:pt x="16" y="70"/>
                    </a:lnTo>
                    <a:lnTo>
                      <a:pt x="17" y="70"/>
                    </a:lnTo>
                    <a:lnTo>
                      <a:pt x="18" y="69"/>
                    </a:lnTo>
                    <a:lnTo>
                      <a:pt x="19" y="69"/>
                    </a:lnTo>
                    <a:lnTo>
                      <a:pt x="20" y="68"/>
                    </a:lnTo>
                    <a:lnTo>
                      <a:pt x="21" y="68"/>
                    </a:lnTo>
                    <a:lnTo>
                      <a:pt x="22" y="67"/>
                    </a:lnTo>
                    <a:lnTo>
                      <a:pt x="23" y="67"/>
                    </a:lnTo>
                    <a:lnTo>
                      <a:pt x="24" y="67"/>
                    </a:lnTo>
                    <a:lnTo>
                      <a:pt x="25" y="66"/>
                    </a:lnTo>
                    <a:lnTo>
                      <a:pt x="26" y="66"/>
                    </a:lnTo>
                    <a:lnTo>
                      <a:pt x="27" y="66"/>
                    </a:lnTo>
                    <a:lnTo>
                      <a:pt x="28" y="66"/>
                    </a:lnTo>
                    <a:lnTo>
                      <a:pt x="29" y="65"/>
                    </a:lnTo>
                    <a:lnTo>
                      <a:pt x="30" y="65"/>
                    </a:lnTo>
                    <a:lnTo>
                      <a:pt x="31" y="65"/>
                    </a:lnTo>
                    <a:lnTo>
                      <a:pt x="32" y="65"/>
                    </a:lnTo>
                    <a:lnTo>
                      <a:pt x="33" y="65"/>
                    </a:lnTo>
                    <a:lnTo>
                      <a:pt x="34" y="65"/>
                    </a:lnTo>
                    <a:lnTo>
                      <a:pt x="35" y="65"/>
                    </a:lnTo>
                    <a:lnTo>
                      <a:pt x="36" y="65"/>
                    </a:lnTo>
                    <a:lnTo>
                      <a:pt x="38" y="65"/>
                    </a:lnTo>
                    <a:lnTo>
                      <a:pt x="39" y="65"/>
                    </a:lnTo>
                    <a:lnTo>
                      <a:pt x="40" y="65"/>
                    </a:lnTo>
                    <a:lnTo>
                      <a:pt x="40" y="64"/>
                    </a:lnTo>
                    <a:lnTo>
                      <a:pt x="41" y="64"/>
                    </a:lnTo>
                    <a:lnTo>
                      <a:pt x="42" y="64"/>
                    </a:lnTo>
                    <a:lnTo>
                      <a:pt x="43" y="64"/>
                    </a:lnTo>
                    <a:lnTo>
                      <a:pt x="44" y="64"/>
                    </a:lnTo>
                    <a:lnTo>
                      <a:pt x="45" y="64"/>
                    </a:lnTo>
                    <a:lnTo>
                      <a:pt x="46" y="64"/>
                    </a:lnTo>
                    <a:lnTo>
                      <a:pt x="46" y="65"/>
                    </a:lnTo>
                    <a:lnTo>
                      <a:pt x="47" y="65"/>
                    </a:lnTo>
                    <a:lnTo>
                      <a:pt x="47" y="64"/>
                    </a:lnTo>
                    <a:lnTo>
                      <a:pt x="48" y="64"/>
                    </a:lnTo>
                    <a:lnTo>
                      <a:pt x="48" y="63"/>
                    </a:lnTo>
                    <a:lnTo>
                      <a:pt x="49" y="63"/>
                    </a:lnTo>
                    <a:lnTo>
                      <a:pt x="48" y="63"/>
                    </a:lnTo>
                    <a:lnTo>
                      <a:pt x="47" y="62"/>
                    </a:lnTo>
                    <a:lnTo>
                      <a:pt x="46" y="62"/>
                    </a:lnTo>
                    <a:lnTo>
                      <a:pt x="45" y="62"/>
                    </a:lnTo>
                    <a:lnTo>
                      <a:pt x="45" y="61"/>
                    </a:lnTo>
                    <a:lnTo>
                      <a:pt x="44" y="61"/>
                    </a:lnTo>
                    <a:lnTo>
                      <a:pt x="43" y="61"/>
                    </a:lnTo>
                    <a:lnTo>
                      <a:pt x="42" y="60"/>
                    </a:lnTo>
                    <a:lnTo>
                      <a:pt x="41" y="60"/>
                    </a:lnTo>
                    <a:lnTo>
                      <a:pt x="40" y="59"/>
                    </a:lnTo>
                    <a:lnTo>
                      <a:pt x="39" y="59"/>
                    </a:lnTo>
                    <a:lnTo>
                      <a:pt x="39" y="58"/>
                    </a:lnTo>
                    <a:lnTo>
                      <a:pt x="38" y="58"/>
                    </a:lnTo>
                    <a:lnTo>
                      <a:pt x="38" y="57"/>
                    </a:lnTo>
                    <a:lnTo>
                      <a:pt x="37" y="57"/>
                    </a:lnTo>
                    <a:lnTo>
                      <a:pt x="36" y="56"/>
                    </a:lnTo>
                    <a:lnTo>
                      <a:pt x="35" y="55"/>
                    </a:lnTo>
                    <a:lnTo>
                      <a:pt x="34" y="55"/>
                    </a:lnTo>
                    <a:lnTo>
                      <a:pt x="34" y="54"/>
                    </a:lnTo>
                    <a:lnTo>
                      <a:pt x="33" y="54"/>
                    </a:lnTo>
                    <a:lnTo>
                      <a:pt x="33" y="53"/>
                    </a:lnTo>
                    <a:lnTo>
                      <a:pt x="32" y="53"/>
                    </a:lnTo>
                    <a:lnTo>
                      <a:pt x="32" y="52"/>
                    </a:lnTo>
                    <a:lnTo>
                      <a:pt x="31" y="52"/>
                    </a:lnTo>
                    <a:lnTo>
                      <a:pt x="31" y="51"/>
                    </a:lnTo>
                    <a:lnTo>
                      <a:pt x="30" y="50"/>
                    </a:lnTo>
                    <a:lnTo>
                      <a:pt x="29" y="49"/>
                    </a:lnTo>
                    <a:lnTo>
                      <a:pt x="29" y="48"/>
                    </a:lnTo>
                    <a:lnTo>
                      <a:pt x="29" y="47"/>
                    </a:lnTo>
                    <a:lnTo>
                      <a:pt x="28" y="47"/>
                    </a:lnTo>
                    <a:lnTo>
                      <a:pt x="28" y="46"/>
                    </a:lnTo>
                    <a:lnTo>
                      <a:pt x="27" y="45"/>
                    </a:lnTo>
                    <a:lnTo>
                      <a:pt x="27" y="44"/>
                    </a:lnTo>
                    <a:lnTo>
                      <a:pt x="27" y="43"/>
                    </a:lnTo>
                    <a:lnTo>
                      <a:pt x="26" y="43"/>
                    </a:lnTo>
                    <a:lnTo>
                      <a:pt x="26" y="42"/>
                    </a:lnTo>
                    <a:lnTo>
                      <a:pt x="26" y="41"/>
                    </a:lnTo>
                    <a:lnTo>
                      <a:pt x="26" y="40"/>
                    </a:lnTo>
                    <a:lnTo>
                      <a:pt x="25" y="40"/>
                    </a:lnTo>
                    <a:lnTo>
                      <a:pt x="25" y="39"/>
                    </a:lnTo>
                    <a:lnTo>
                      <a:pt x="25" y="38"/>
                    </a:lnTo>
                    <a:lnTo>
                      <a:pt x="25" y="37"/>
                    </a:lnTo>
                    <a:lnTo>
                      <a:pt x="25" y="36"/>
                    </a:lnTo>
                    <a:lnTo>
                      <a:pt x="25" y="35"/>
                    </a:lnTo>
                    <a:lnTo>
                      <a:pt x="25" y="34"/>
                    </a:lnTo>
                    <a:lnTo>
                      <a:pt x="25" y="33"/>
                    </a:lnTo>
                    <a:lnTo>
                      <a:pt x="24" y="32"/>
                    </a:lnTo>
                    <a:lnTo>
                      <a:pt x="25" y="31"/>
                    </a:lnTo>
                    <a:lnTo>
                      <a:pt x="25" y="30"/>
                    </a:lnTo>
                    <a:lnTo>
                      <a:pt x="25" y="29"/>
                    </a:lnTo>
                    <a:lnTo>
                      <a:pt x="25" y="28"/>
                    </a:lnTo>
                    <a:lnTo>
                      <a:pt x="25" y="27"/>
                    </a:lnTo>
                    <a:lnTo>
                      <a:pt x="25" y="26"/>
                    </a:lnTo>
                    <a:lnTo>
                      <a:pt x="25" y="25"/>
                    </a:lnTo>
                    <a:lnTo>
                      <a:pt x="25" y="24"/>
                    </a:lnTo>
                    <a:lnTo>
                      <a:pt x="26" y="23"/>
                    </a:lnTo>
                    <a:lnTo>
                      <a:pt x="26" y="22"/>
                    </a:lnTo>
                    <a:lnTo>
                      <a:pt x="26" y="21"/>
                    </a:lnTo>
                    <a:lnTo>
                      <a:pt x="27" y="21"/>
                    </a:lnTo>
                    <a:lnTo>
                      <a:pt x="27" y="20"/>
                    </a:lnTo>
                    <a:lnTo>
                      <a:pt x="27" y="19"/>
                    </a:lnTo>
                    <a:lnTo>
                      <a:pt x="27" y="18"/>
                    </a:lnTo>
                    <a:lnTo>
                      <a:pt x="28" y="18"/>
                    </a:lnTo>
                    <a:lnTo>
                      <a:pt x="28" y="17"/>
                    </a:lnTo>
                    <a:lnTo>
                      <a:pt x="29" y="16"/>
                    </a:lnTo>
                    <a:lnTo>
                      <a:pt x="29" y="15"/>
                    </a:lnTo>
                    <a:lnTo>
                      <a:pt x="30" y="14"/>
                    </a:lnTo>
                    <a:lnTo>
                      <a:pt x="31" y="13"/>
                    </a:lnTo>
                    <a:lnTo>
                      <a:pt x="32" y="12"/>
                    </a:lnTo>
                    <a:lnTo>
                      <a:pt x="32" y="11"/>
                    </a:lnTo>
                    <a:lnTo>
                      <a:pt x="33" y="11"/>
                    </a:lnTo>
                    <a:lnTo>
                      <a:pt x="33" y="10"/>
                    </a:lnTo>
                    <a:lnTo>
                      <a:pt x="34" y="10"/>
                    </a:lnTo>
                    <a:lnTo>
                      <a:pt x="34" y="9"/>
                    </a:lnTo>
                    <a:lnTo>
                      <a:pt x="35" y="8"/>
                    </a:lnTo>
                    <a:lnTo>
                      <a:pt x="36" y="7"/>
                    </a:lnTo>
                    <a:lnTo>
                      <a:pt x="37" y="7"/>
                    </a:lnTo>
                    <a:lnTo>
                      <a:pt x="37" y="6"/>
                    </a:lnTo>
                    <a:lnTo>
                      <a:pt x="38" y="6"/>
                    </a:lnTo>
                    <a:lnTo>
                      <a:pt x="39" y="6"/>
                    </a:lnTo>
                    <a:lnTo>
                      <a:pt x="39" y="5"/>
                    </a:lnTo>
                    <a:lnTo>
                      <a:pt x="40" y="5"/>
                    </a:lnTo>
                    <a:lnTo>
                      <a:pt x="41" y="4"/>
                    </a:lnTo>
                    <a:lnTo>
                      <a:pt x="42" y="4"/>
                    </a:lnTo>
                    <a:lnTo>
                      <a:pt x="43" y="3"/>
                    </a:lnTo>
                    <a:lnTo>
                      <a:pt x="44" y="3"/>
                    </a:lnTo>
                    <a:lnTo>
                      <a:pt x="45" y="2"/>
                    </a:lnTo>
                    <a:lnTo>
                      <a:pt x="46" y="2"/>
                    </a:lnTo>
                    <a:lnTo>
                      <a:pt x="47" y="2"/>
                    </a:lnTo>
                    <a:lnTo>
                      <a:pt x="47" y="1"/>
                    </a:lnTo>
                    <a:lnTo>
                      <a:pt x="48" y="1"/>
                    </a:lnTo>
                    <a:lnTo>
                      <a:pt x="49" y="1"/>
                    </a:lnTo>
                    <a:lnTo>
                      <a:pt x="50" y="1"/>
                    </a:lnTo>
                    <a:lnTo>
                      <a:pt x="51" y="1"/>
                    </a:lnTo>
                    <a:lnTo>
                      <a:pt x="52" y="1"/>
                    </a:lnTo>
                    <a:lnTo>
                      <a:pt x="53" y="0"/>
                    </a:lnTo>
                    <a:lnTo>
                      <a:pt x="54" y="0"/>
                    </a:lnTo>
                    <a:lnTo>
                      <a:pt x="55" y="0"/>
                    </a:lnTo>
                    <a:lnTo>
                      <a:pt x="56" y="0"/>
                    </a:lnTo>
                    <a:lnTo>
                      <a:pt x="57" y="0"/>
                    </a:lnTo>
                    <a:lnTo>
                      <a:pt x="58" y="0"/>
                    </a:lnTo>
                    <a:lnTo>
                      <a:pt x="59" y="0"/>
                    </a:lnTo>
                    <a:lnTo>
                      <a:pt x="60" y="1"/>
                    </a:lnTo>
                    <a:lnTo>
                      <a:pt x="61" y="1"/>
                    </a:lnTo>
                    <a:lnTo>
                      <a:pt x="62" y="1"/>
                    </a:lnTo>
                    <a:lnTo>
                      <a:pt x="63" y="1"/>
                    </a:lnTo>
                    <a:lnTo>
                      <a:pt x="64" y="1"/>
                    </a:lnTo>
                    <a:lnTo>
                      <a:pt x="65" y="2"/>
                    </a:lnTo>
                    <a:lnTo>
                      <a:pt x="66" y="2"/>
                    </a:lnTo>
                    <a:lnTo>
                      <a:pt x="67" y="2"/>
                    </a:lnTo>
                    <a:lnTo>
                      <a:pt x="68" y="3"/>
                    </a:lnTo>
                    <a:lnTo>
                      <a:pt x="69" y="3"/>
                    </a:lnTo>
                    <a:lnTo>
                      <a:pt x="70" y="4"/>
                    </a:lnTo>
                    <a:lnTo>
                      <a:pt x="71" y="4"/>
                    </a:lnTo>
                    <a:lnTo>
                      <a:pt x="72" y="5"/>
                    </a:lnTo>
                    <a:lnTo>
                      <a:pt x="73" y="5"/>
                    </a:lnTo>
                    <a:lnTo>
                      <a:pt x="73" y="6"/>
                    </a:lnTo>
                    <a:lnTo>
                      <a:pt x="74" y="6"/>
                    </a:lnTo>
                    <a:lnTo>
                      <a:pt x="75" y="6"/>
                    </a:lnTo>
                    <a:lnTo>
                      <a:pt x="75" y="7"/>
                    </a:lnTo>
                    <a:lnTo>
                      <a:pt x="76" y="7"/>
                    </a:lnTo>
                    <a:lnTo>
                      <a:pt x="76" y="8"/>
                    </a:lnTo>
                    <a:lnTo>
                      <a:pt x="77" y="8"/>
                    </a:lnTo>
                    <a:lnTo>
                      <a:pt x="78" y="9"/>
                    </a:lnTo>
                    <a:lnTo>
                      <a:pt x="78" y="10"/>
                    </a:lnTo>
                    <a:lnTo>
                      <a:pt x="79" y="10"/>
                    </a:lnTo>
                    <a:lnTo>
                      <a:pt x="79" y="11"/>
                    </a:lnTo>
                    <a:lnTo>
                      <a:pt x="80" y="11"/>
                    </a:lnTo>
                    <a:lnTo>
                      <a:pt x="80" y="12"/>
                    </a:lnTo>
                    <a:lnTo>
                      <a:pt x="81" y="13"/>
                    </a:lnTo>
                    <a:lnTo>
                      <a:pt x="82" y="14"/>
                    </a:lnTo>
                    <a:lnTo>
                      <a:pt x="83" y="15"/>
                    </a:lnTo>
                    <a:lnTo>
                      <a:pt x="83" y="16"/>
                    </a:lnTo>
                    <a:lnTo>
                      <a:pt x="84" y="17"/>
                    </a:lnTo>
                    <a:lnTo>
                      <a:pt x="84" y="18"/>
                    </a:lnTo>
                    <a:lnTo>
                      <a:pt x="85" y="18"/>
                    </a:lnTo>
                    <a:lnTo>
                      <a:pt x="85" y="19"/>
                    </a:lnTo>
                    <a:lnTo>
                      <a:pt x="85" y="20"/>
                    </a:lnTo>
                    <a:lnTo>
                      <a:pt x="85" y="21"/>
                    </a:lnTo>
                    <a:lnTo>
                      <a:pt x="86" y="21"/>
                    </a:lnTo>
                    <a:lnTo>
                      <a:pt x="86" y="22"/>
                    </a:lnTo>
                    <a:lnTo>
                      <a:pt x="86" y="23"/>
                    </a:lnTo>
                    <a:lnTo>
                      <a:pt x="87" y="24"/>
                    </a:lnTo>
                    <a:lnTo>
                      <a:pt x="87" y="25"/>
                    </a:lnTo>
                    <a:lnTo>
                      <a:pt x="87" y="26"/>
                    </a:lnTo>
                    <a:lnTo>
                      <a:pt x="87" y="27"/>
                    </a:lnTo>
                    <a:lnTo>
                      <a:pt x="87" y="28"/>
                    </a:lnTo>
                    <a:lnTo>
                      <a:pt x="87" y="29"/>
                    </a:lnTo>
                    <a:lnTo>
                      <a:pt x="87" y="30"/>
                    </a:lnTo>
                    <a:lnTo>
                      <a:pt x="87" y="31"/>
                    </a:lnTo>
                    <a:lnTo>
                      <a:pt x="87" y="32"/>
                    </a:lnTo>
                    <a:lnTo>
                      <a:pt x="87" y="33"/>
                    </a:lnTo>
                    <a:lnTo>
                      <a:pt x="87" y="34"/>
                    </a:lnTo>
                    <a:lnTo>
                      <a:pt x="87" y="35"/>
                    </a:lnTo>
                    <a:lnTo>
                      <a:pt x="87" y="36"/>
                    </a:lnTo>
                    <a:lnTo>
                      <a:pt x="87" y="37"/>
                    </a:lnTo>
                    <a:lnTo>
                      <a:pt x="87" y="38"/>
                    </a:lnTo>
                    <a:lnTo>
                      <a:pt x="87" y="39"/>
                    </a:lnTo>
                    <a:lnTo>
                      <a:pt x="86" y="40"/>
                    </a:lnTo>
                    <a:lnTo>
                      <a:pt x="86" y="41"/>
                    </a:lnTo>
                    <a:lnTo>
                      <a:pt x="86" y="42"/>
                    </a:lnTo>
                    <a:lnTo>
                      <a:pt x="85" y="43"/>
                    </a:lnTo>
                    <a:lnTo>
                      <a:pt x="85" y="44"/>
                    </a:lnTo>
                    <a:lnTo>
                      <a:pt x="85" y="45"/>
                    </a:lnTo>
                    <a:lnTo>
                      <a:pt x="84" y="45"/>
                    </a:lnTo>
                    <a:lnTo>
                      <a:pt x="84" y="46"/>
                    </a:lnTo>
                    <a:lnTo>
                      <a:pt x="84" y="47"/>
                    </a:lnTo>
                    <a:lnTo>
                      <a:pt x="83" y="47"/>
                    </a:lnTo>
                    <a:lnTo>
                      <a:pt x="83" y="48"/>
                    </a:lnTo>
                    <a:lnTo>
                      <a:pt x="82" y="49"/>
                    </a:lnTo>
                    <a:lnTo>
                      <a:pt x="82" y="50"/>
                    </a:lnTo>
                    <a:lnTo>
                      <a:pt x="81" y="51"/>
                    </a:lnTo>
                    <a:lnTo>
                      <a:pt x="80" y="52"/>
                    </a:lnTo>
                    <a:lnTo>
                      <a:pt x="79" y="53"/>
                    </a:lnTo>
                    <a:lnTo>
                      <a:pt x="78" y="54"/>
                    </a:lnTo>
                    <a:lnTo>
                      <a:pt x="77" y="55"/>
                    </a:lnTo>
                    <a:lnTo>
                      <a:pt x="76" y="56"/>
                    </a:lnTo>
                    <a:lnTo>
                      <a:pt x="75" y="57"/>
                    </a:lnTo>
                    <a:lnTo>
                      <a:pt x="74" y="57"/>
                    </a:lnTo>
                    <a:lnTo>
                      <a:pt x="74" y="58"/>
                    </a:lnTo>
                    <a:lnTo>
                      <a:pt x="73" y="58"/>
                    </a:lnTo>
                    <a:lnTo>
                      <a:pt x="73" y="59"/>
                    </a:lnTo>
                    <a:lnTo>
                      <a:pt x="72" y="59"/>
                    </a:lnTo>
                    <a:lnTo>
                      <a:pt x="71" y="59"/>
                    </a:lnTo>
                    <a:lnTo>
                      <a:pt x="71" y="60"/>
                    </a:lnTo>
                    <a:lnTo>
                      <a:pt x="70" y="60"/>
                    </a:lnTo>
                    <a:lnTo>
                      <a:pt x="69" y="60"/>
                    </a:lnTo>
                    <a:lnTo>
                      <a:pt x="68" y="61"/>
                    </a:lnTo>
                    <a:lnTo>
                      <a:pt x="67" y="61"/>
                    </a:lnTo>
                    <a:lnTo>
                      <a:pt x="67" y="62"/>
                    </a:lnTo>
                    <a:lnTo>
                      <a:pt x="66" y="62"/>
                    </a:lnTo>
                    <a:lnTo>
                      <a:pt x="65" y="62"/>
                    </a:lnTo>
                    <a:lnTo>
                      <a:pt x="64" y="62"/>
                    </a:lnTo>
                    <a:lnTo>
                      <a:pt x="63" y="63"/>
                    </a:lnTo>
                    <a:lnTo>
                      <a:pt x="62" y="63"/>
                    </a:lnTo>
                    <a:lnTo>
                      <a:pt x="63" y="64"/>
                    </a:lnTo>
                    <a:lnTo>
                      <a:pt x="63" y="65"/>
                    </a:lnTo>
                    <a:close/>
                  </a:path>
                </a:pathLst>
              </a:custGeom>
              <a:solidFill>
                <a:schemeClr val="tx1"/>
              </a:solidFill>
              <a:ln w="9525">
                <a:noFill/>
                <a:round/>
                <a:headEnd/>
                <a:tailE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sz="1800" b="0" dirty="0">
                  <a:solidFill>
                    <a:schemeClr val="tx1"/>
                  </a:solidFill>
                </a:endParaRPr>
              </a:p>
            </p:txBody>
          </p:sp>
          <p:sp>
            <p:nvSpPr>
              <p:cNvPr id="10" name="Freeform 34"/>
              <p:cNvSpPr>
                <a:spLocks/>
              </p:cNvSpPr>
              <p:nvPr/>
            </p:nvSpPr>
            <p:spPr bwMode="auto">
              <a:xfrm>
                <a:off x="4531513" y="3985476"/>
                <a:ext cx="176213" cy="492125"/>
              </a:xfrm>
              <a:custGeom>
                <a:avLst/>
                <a:gdLst>
                  <a:gd name="T0" fmla="*/ 2147483647 w 111"/>
                  <a:gd name="T1" fmla="*/ 2147483647 h 310"/>
                  <a:gd name="T2" fmla="*/ 2147483647 w 111"/>
                  <a:gd name="T3" fmla="*/ 2147483647 h 310"/>
                  <a:gd name="T4" fmla="*/ 2147483647 w 111"/>
                  <a:gd name="T5" fmla="*/ 2147483647 h 310"/>
                  <a:gd name="T6" fmla="*/ 2147483647 w 111"/>
                  <a:gd name="T7" fmla="*/ 2147483647 h 310"/>
                  <a:gd name="T8" fmla="*/ 2147483647 w 111"/>
                  <a:gd name="T9" fmla="*/ 2147483647 h 310"/>
                  <a:gd name="T10" fmla="*/ 2147483647 w 111"/>
                  <a:gd name="T11" fmla="*/ 2147483647 h 310"/>
                  <a:gd name="T12" fmla="*/ 2147483647 w 111"/>
                  <a:gd name="T13" fmla="*/ 2147483647 h 310"/>
                  <a:gd name="T14" fmla="*/ 2147483647 w 111"/>
                  <a:gd name="T15" fmla="*/ 2147483647 h 310"/>
                  <a:gd name="T16" fmla="*/ 2147483647 w 111"/>
                  <a:gd name="T17" fmla="*/ 2147483647 h 310"/>
                  <a:gd name="T18" fmla="*/ 2147483647 w 111"/>
                  <a:gd name="T19" fmla="*/ 2147483647 h 310"/>
                  <a:gd name="T20" fmla="*/ 2147483647 w 111"/>
                  <a:gd name="T21" fmla="*/ 2147483647 h 310"/>
                  <a:gd name="T22" fmla="*/ 2147483647 w 111"/>
                  <a:gd name="T23" fmla="*/ 2147483647 h 310"/>
                  <a:gd name="T24" fmla="*/ 2147483647 w 111"/>
                  <a:gd name="T25" fmla="*/ 2147483647 h 310"/>
                  <a:gd name="T26" fmla="*/ 2147483647 w 111"/>
                  <a:gd name="T27" fmla="*/ 2147483647 h 310"/>
                  <a:gd name="T28" fmla="*/ 2147483647 w 111"/>
                  <a:gd name="T29" fmla="*/ 2147483647 h 310"/>
                  <a:gd name="T30" fmla="*/ 2147483647 w 111"/>
                  <a:gd name="T31" fmla="*/ 2147483647 h 310"/>
                  <a:gd name="T32" fmla="*/ 2147483647 w 111"/>
                  <a:gd name="T33" fmla="*/ 2147483647 h 310"/>
                  <a:gd name="T34" fmla="*/ 2147483647 w 111"/>
                  <a:gd name="T35" fmla="*/ 2147483647 h 310"/>
                  <a:gd name="T36" fmla="*/ 2147483647 w 111"/>
                  <a:gd name="T37" fmla="*/ 2147483647 h 310"/>
                  <a:gd name="T38" fmla="*/ 2147483647 w 111"/>
                  <a:gd name="T39" fmla="*/ 2147483647 h 310"/>
                  <a:gd name="T40" fmla="*/ 0 w 111"/>
                  <a:gd name="T41" fmla="*/ 2147483647 h 310"/>
                  <a:gd name="T42" fmla="*/ 0 w 111"/>
                  <a:gd name="T43" fmla="*/ 2147483647 h 310"/>
                  <a:gd name="T44" fmla="*/ 2147483647 w 111"/>
                  <a:gd name="T45" fmla="*/ 2147483647 h 310"/>
                  <a:gd name="T46" fmla="*/ 2147483647 w 111"/>
                  <a:gd name="T47" fmla="*/ 2147483647 h 310"/>
                  <a:gd name="T48" fmla="*/ 2147483647 w 111"/>
                  <a:gd name="T49" fmla="*/ 2147483647 h 310"/>
                  <a:gd name="T50" fmla="*/ 2147483647 w 111"/>
                  <a:gd name="T51" fmla="*/ 2147483647 h 310"/>
                  <a:gd name="T52" fmla="*/ 2147483647 w 111"/>
                  <a:gd name="T53" fmla="*/ 2147483647 h 310"/>
                  <a:gd name="T54" fmla="*/ 2147483647 w 111"/>
                  <a:gd name="T55" fmla="*/ 2147483647 h 310"/>
                  <a:gd name="T56" fmla="*/ 2147483647 w 111"/>
                  <a:gd name="T57" fmla="*/ 2147483647 h 310"/>
                  <a:gd name="T58" fmla="*/ 2147483647 w 111"/>
                  <a:gd name="T59" fmla="*/ 2147483647 h 310"/>
                  <a:gd name="T60" fmla="*/ 2147483647 w 111"/>
                  <a:gd name="T61" fmla="*/ 2147483647 h 310"/>
                  <a:gd name="T62" fmla="*/ 2147483647 w 111"/>
                  <a:gd name="T63" fmla="*/ 2147483647 h 310"/>
                  <a:gd name="T64" fmla="*/ 2147483647 w 111"/>
                  <a:gd name="T65" fmla="*/ 2147483647 h 310"/>
                  <a:gd name="T66" fmla="*/ 2147483647 w 111"/>
                  <a:gd name="T67" fmla="*/ 2147483647 h 310"/>
                  <a:gd name="T68" fmla="*/ 2147483647 w 111"/>
                  <a:gd name="T69" fmla="*/ 2147483647 h 310"/>
                  <a:gd name="T70" fmla="*/ 2147483647 w 111"/>
                  <a:gd name="T71" fmla="*/ 2147483647 h 310"/>
                  <a:gd name="T72" fmla="*/ 2147483647 w 111"/>
                  <a:gd name="T73" fmla="*/ 2147483647 h 310"/>
                  <a:gd name="T74" fmla="*/ 2147483647 w 111"/>
                  <a:gd name="T75" fmla="*/ 2147483647 h 310"/>
                  <a:gd name="T76" fmla="*/ 2147483647 w 111"/>
                  <a:gd name="T77" fmla="*/ 2147483647 h 310"/>
                  <a:gd name="T78" fmla="*/ 2147483647 w 111"/>
                  <a:gd name="T79" fmla="*/ 2147483647 h 310"/>
                  <a:gd name="T80" fmla="*/ 2147483647 w 111"/>
                  <a:gd name="T81" fmla="*/ 2147483647 h 310"/>
                  <a:gd name="T82" fmla="*/ 2147483647 w 111"/>
                  <a:gd name="T83" fmla="*/ 2147483647 h 310"/>
                  <a:gd name="T84" fmla="*/ 2147483647 w 111"/>
                  <a:gd name="T85" fmla="*/ 2147483647 h 310"/>
                  <a:gd name="T86" fmla="*/ 2147483647 w 111"/>
                  <a:gd name="T87" fmla="*/ 2147483647 h 310"/>
                  <a:gd name="T88" fmla="*/ 2147483647 w 111"/>
                  <a:gd name="T89" fmla="*/ 2147483647 h 310"/>
                  <a:gd name="T90" fmla="*/ 2147483647 w 111"/>
                  <a:gd name="T91" fmla="*/ 0 h 310"/>
                  <a:gd name="T92" fmla="*/ 2147483647 w 111"/>
                  <a:gd name="T93" fmla="*/ 2147483647 h 310"/>
                  <a:gd name="T94" fmla="*/ 2147483647 w 111"/>
                  <a:gd name="T95" fmla="*/ 2147483647 h 310"/>
                  <a:gd name="T96" fmla="*/ 2147483647 w 111"/>
                  <a:gd name="T97" fmla="*/ 2147483647 h 310"/>
                  <a:gd name="T98" fmla="*/ 2147483647 w 111"/>
                  <a:gd name="T99" fmla="*/ 2147483647 h 310"/>
                  <a:gd name="T100" fmla="*/ 2147483647 w 111"/>
                  <a:gd name="T101" fmla="*/ 2147483647 h 310"/>
                  <a:gd name="T102" fmla="*/ 2147483647 w 111"/>
                  <a:gd name="T103" fmla="*/ 2147483647 h 310"/>
                  <a:gd name="T104" fmla="*/ 2147483647 w 111"/>
                  <a:gd name="T105" fmla="*/ 2147483647 h 310"/>
                  <a:gd name="T106" fmla="*/ 2147483647 w 111"/>
                  <a:gd name="T107" fmla="*/ 2147483647 h 310"/>
                  <a:gd name="T108" fmla="*/ 2147483647 w 111"/>
                  <a:gd name="T109" fmla="*/ 2147483647 h 310"/>
                  <a:gd name="T110" fmla="*/ 2147483647 w 111"/>
                  <a:gd name="T111" fmla="*/ 2147483647 h 310"/>
                  <a:gd name="T112" fmla="*/ 2147483647 w 111"/>
                  <a:gd name="T113" fmla="*/ 2147483647 h 310"/>
                  <a:gd name="T114" fmla="*/ 2147483647 w 111"/>
                  <a:gd name="T115" fmla="*/ 2147483647 h 310"/>
                  <a:gd name="T116" fmla="*/ 2147483647 w 111"/>
                  <a:gd name="T117" fmla="*/ 2147483647 h 310"/>
                  <a:gd name="T118" fmla="*/ 2147483647 w 111"/>
                  <a:gd name="T119" fmla="*/ 2147483647 h 310"/>
                  <a:gd name="T120" fmla="*/ 2147483647 w 111"/>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310"/>
                  <a:gd name="T185" fmla="*/ 111 w 111"/>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 h="310">
                    <a:moveTo>
                      <a:pt x="63" y="65"/>
                    </a:moveTo>
                    <a:lnTo>
                      <a:pt x="77" y="65"/>
                    </a:lnTo>
                    <a:lnTo>
                      <a:pt x="78" y="65"/>
                    </a:lnTo>
                    <a:lnTo>
                      <a:pt x="79" y="65"/>
                    </a:lnTo>
                    <a:lnTo>
                      <a:pt x="80" y="65"/>
                    </a:lnTo>
                    <a:lnTo>
                      <a:pt x="81" y="65"/>
                    </a:lnTo>
                    <a:lnTo>
                      <a:pt x="82" y="65"/>
                    </a:lnTo>
                    <a:lnTo>
                      <a:pt x="83" y="65"/>
                    </a:lnTo>
                    <a:lnTo>
                      <a:pt x="84" y="65"/>
                    </a:lnTo>
                    <a:lnTo>
                      <a:pt x="85" y="66"/>
                    </a:lnTo>
                    <a:lnTo>
                      <a:pt x="86" y="66"/>
                    </a:lnTo>
                    <a:lnTo>
                      <a:pt x="87" y="66"/>
                    </a:lnTo>
                    <a:lnTo>
                      <a:pt x="88" y="67"/>
                    </a:lnTo>
                    <a:lnTo>
                      <a:pt x="89" y="67"/>
                    </a:lnTo>
                    <a:lnTo>
                      <a:pt x="90" y="68"/>
                    </a:lnTo>
                    <a:lnTo>
                      <a:pt x="91" y="68"/>
                    </a:lnTo>
                    <a:lnTo>
                      <a:pt x="92" y="69"/>
                    </a:lnTo>
                    <a:lnTo>
                      <a:pt x="93" y="69"/>
                    </a:lnTo>
                    <a:lnTo>
                      <a:pt x="94" y="70"/>
                    </a:lnTo>
                    <a:lnTo>
                      <a:pt x="95" y="71"/>
                    </a:lnTo>
                    <a:lnTo>
                      <a:pt x="96" y="71"/>
                    </a:lnTo>
                    <a:lnTo>
                      <a:pt x="96" y="72"/>
                    </a:lnTo>
                    <a:lnTo>
                      <a:pt x="97" y="73"/>
                    </a:lnTo>
                    <a:lnTo>
                      <a:pt x="98" y="73"/>
                    </a:lnTo>
                    <a:lnTo>
                      <a:pt x="98" y="74"/>
                    </a:lnTo>
                    <a:lnTo>
                      <a:pt x="99" y="74"/>
                    </a:lnTo>
                    <a:lnTo>
                      <a:pt x="100" y="75"/>
                    </a:lnTo>
                    <a:lnTo>
                      <a:pt x="100" y="76"/>
                    </a:lnTo>
                    <a:lnTo>
                      <a:pt x="101" y="77"/>
                    </a:lnTo>
                    <a:lnTo>
                      <a:pt x="102" y="77"/>
                    </a:lnTo>
                    <a:lnTo>
                      <a:pt x="102" y="78"/>
                    </a:lnTo>
                    <a:lnTo>
                      <a:pt x="103" y="79"/>
                    </a:lnTo>
                    <a:lnTo>
                      <a:pt x="104" y="80"/>
                    </a:lnTo>
                    <a:lnTo>
                      <a:pt x="104" y="81"/>
                    </a:lnTo>
                    <a:lnTo>
                      <a:pt x="105" y="82"/>
                    </a:lnTo>
                    <a:lnTo>
                      <a:pt x="106" y="83"/>
                    </a:lnTo>
                    <a:lnTo>
                      <a:pt x="106" y="84"/>
                    </a:lnTo>
                    <a:lnTo>
                      <a:pt x="107" y="85"/>
                    </a:lnTo>
                    <a:lnTo>
                      <a:pt x="108" y="86"/>
                    </a:lnTo>
                    <a:lnTo>
                      <a:pt x="108" y="87"/>
                    </a:lnTo>
                    <a:lnTo>
                      <a:pt x="108" y="88"/>
                    </a:lnTo>
                    <a:lnTo>
                      <a:pt x="109" y="89"/>
                    </a:lnTo>
                    <a:lnTo>
                      <a:pt x="109" y="90"/>
                    </a:lnTo>
                    <a:lnTo>
                      <a:pt x="109" y="91"/>
                    </a:lnTo>
                    <a:lnTo>
                      <a:pt x="110" y="92"/>
                    </a:lnTo>
                    <a:lnTo>
                      <a:pt x="110" y="93"/>
                    </a:lnTo>
                    <a:lnTo>
                      <a:pt x="110" y="94"/>
                    </a:lnTo>
                    <a:lnTo>
                      <a:pt x="110" y="95"/>
                    </a:lnTo>
                    <a:lnTo>
                      <a:pt x="111" y="96"/>
                    </a:lnTo>
                    <a:lnTo>
                      <a:pt x="111" y="97"/>
                    </a:lnTo>
                    <a:lnTo>
                      <a:pt x="111" y="98"/>
                    </a:lnTo>
                    <a:lnTo>
                      <a:pt x="111" y="99"/>
                    </a:lnTo>
                    <a:lnTo>
                      <a:pt x="111" y="100"/>
                    </a:lnTo>
                    <a:lnTo>
                      <a:pt x="111" y="101"/>
                    </a:lnTo>
                    <a:lnTo>
                      <a:pt x="111" y="175"/>
                    </a:lnTo>
                    <a:lnTo>
                      <a:pt x="111" y="176"/>
                    </a:lnTo>
                    <a:lnTo>
                      <a:pt x="111" y="177"/>
                    </a:lnTo>
                    <a:lnTo>
                      <a:pt x="111" y="178"/>
                    </a:lnTo>
                    <a:lnTo>
                      <a:pt x="111" y="179"/>
                    </a:lnTo>
                    <a:lnTo>
                      <a:pt x="111" y="180"/>
                    </a:lnTo>
                    <a:lnTo>
                      <a:pt x="110" y="181"/>
                    </a:lnTo>
                    <a:lnTo>
                      <a:pt x="110" y="182"/>
                    </a:lnTo>
                    <a:lnTo>
                      <a:pt x="110" y="183"/>
                    </a:lnTo>
                    <a:lnTo>
                      <a:pt x="110" y="184"/>
                    </a:lnTo>
                    <a:lnTo>
                      <a:pt x="110" y="185"/>
                    </a:lnTo>
                    <a:lnTo>
                      <a:pt x="109" y="185"/>
                    </a:lnTo>
                    <a:lnTo>
                      <a:pt x="109" y="186"/>
                    </a:lnTo>
                    <a:lnTo>
                      <a:pt x="109" y="187"/>
                    </a:lnTo>
                    <a:lnTo>
                      <a:pt x="108" y="188"/>
                    </a:lnTo>
                    <a:lnTo>
                      <a:pt x="108" y="189"/>
                    </a:lnTo>
                    <a:lnTo>
                      <a:pt x="107" y="189"/>
                    </a:lnTo>
                    <a:lnTo>
                      <a:pt x="107" y="190"/>
                    </a:lnTo>
                    <a:lnTo>
                      <a:pt x="106" y="191"/>
                    </a:lnTo>
                    <a:lnTo>
                      <a:pt x="106" y="192"/>
                    </a:lnTo>
                    <a:lnTo>
                      <a:pt x="105" y="193"/>
                    </a:lnTo>
                    <a:lnTo>
                      <a:pt x="104" y="194"/>
                    </a:lnTo>
                    <a:lnTo>
                      <a:pt x="103" y="195"/>
                    </a:lnTo>
                    <a:lnTo>
                      <a:pt x="102" y="196"/>
                    </a:lnTo>
                    <a:lnTo>
                      <a:pt x="101" y="197"/>
                    </a:lnTo>
                    <a:lnTo>
                      <a:pt x="100" y="197"/>
                    </a:lnTo>
                    <a:lnTo>
                      <a:pt x="100" y="198"/>
                    </a:lnTo>
                    <a:lnTo>
                      <a:pt x="99" y="198"/>
                    </a:lnTo>
                    <a:lnTo>
                      <a:pt x="99" y="199"/>
                    </a:lnTo>
                    <a:lnTo>
                      <a:pt x="98" y="199"/>
                    </a:lnTo>
                    <a:lnTo>
                      <a:pt x="97" y="199"/>
                    </a:lnTo>
                    <a:lnTo>
                      <a:pt x="97" y="200"/>
                    </a:lnTo>
                    <a:lnTo>
                      <a:pt x="96" y="200"/>
                    </a:lnTo>
                    <a:lnTo>
                      <a:pt x="96" y="201"/>
                    </a:lnTo>
                    <a:lnTo>
                      <a:pt x="95" y="201"/>
                    </a:lnTo>
                    <a:lnTo>
                      <a:pt x="94" y="201"/>
                    </a:lnTo>
                    <a:lnTo>
                      <a:pt x="94" y="202"/>
                    </a:lnTo>
                    <a:lnTo>
                      <a:pt x="93" y="202"/>
                    </a:lnTo>
                    <a:lnTo>
                      <a:pt x="92" y="202"/>
                    </a:lnTo>
                    <a:lnTo>
                      <a:pt x="91" y="203"/>
                    </a:lnTo>
                    <a:lnTo>
                      <a:pt x="90" y="203"/>
                    </a:lnTo>
                    <a:lnTo>
                      <a:pt x="89" y="203"/>
                    </a:lnTo>
                    <a:lnTo>
                      <a:pt x="88" y="204"/>
                    </a:lnTo>
                    <a:lnTo>
                      <a:pt x="87" y="204"/>
                    </a:lnTo>
                    <a:lnTo>
                      <a:pt x="86" y="204"/>
                    </a:lnTo>
                    <a:lnTo>
                      <a:pt x="85" y="204"/>
                    </a:lnTo>
                    <a:lnTo>
                      <a:pt x="84" y="205"/>
                    </a:lnTo>
                    <a:lnTo>
                      <a:pt x="83" y="205"/>
                    </a:lnTo>
                    <a:lnTo>
                      <a:pt x="82" y="205"/>
                    </a:lnTo>
                    <a:lnTo>
                      <a:pt x="82" y="310"/>
                    </a:lnTo>
                    <a:lnTo>
                      <a:pt x="27" y="310"/>
                    </a:lnTo>
                    <a:lnTo>
                      <a:pt x="27" y="205"/>
                    </a:lnTo>
                    <a:lnTo>
                      <a:pt x="25" y="205"/>
                    </a:lnTo>
                    <a:lnTo>
                      <a:pt x="24" y="204"/>
                    </a:lnTo>
                    <a:lnTo>
                      <a:pt x="23" y="204"/>
                    </a:lnTo>
                    <a:lnTo>
                      <a:pt x="22" y="204"/>
                    </a:lnTo>
                    <a:lnTo>
                      <a:pt x="22" y="203"/>
                    </a:lnTo>
                    <a:lnTo>
                      <a:pt x="21" y="203"/>
                    </a:lnTo>
                    <a:lnTo>
                      <a:pt x="20" y="203"/>
                    </a:lnTo>
                    <a:lnTo>
                      <a:pt x="19" y="202"/>
                    </a:lnTo>
                    <a:lnTo>
                      <a:pt x="18" y="202"/>
                    </a:lnTo>
                    <a:lnTo>
                      <a:pt x="17" y="202"/>
                    </a:lnTo>
                    <a:lnTo>
                      <a:pt x="17" y="201"/>
                    </a:lnTo>
                    <a:lnTo>
                      <a:pt x="16" y="201"/>
                    </a:lnTo>
                    <a:lnTo>
                      <a:pt x="15" y="200"/>
                    </a:lnTo>
                    <a:lnTo>
                      <a:pt x="14" y="200"/>
                    </a:lnTo>
                    <a:lnTo>
                      <a:pt x="13" y="199"/>
                    </a:lnTo>
                    <a:lnTo>
                      <a:pt x="12" y="199"/>
                    </a:lnTo>
                    <a:lnTo>
                      <a:pt x="11" y="198"/>
                    </a:lnTo>
                    <a:lnTo>
                      <a:pt x="10" y="198"/>
                    </a:lnTo>
                    <a:lnTo>
                      <a:pt x="10" y="197"/>
                    </a:lnTo>
                    <a:lnTo>
                      <a:pt x="9" y="197"/>
                    </a:lnTo>
                    <a:lnTo>
                      <a:pt x="9" y="196"/>
                    </a:lnTo>
                    <a:lnTo>
                      <a:pt x="8" y="196"/>
                    </a:lnTo>
                    <a:lnTo>
                      <a:pt x="7" y="195"/>
                    </a:lnTo>
                    <a:lnTo>
                      <a:pt x="6" y="194"/>
                    </a:lnTo>
                    <a:lnTo>
                      <a:pt x="5" y="193"/>
                    </a:lnTo>
                    <a:lnTo>
                      <a:pt x="4" y="192"/>
                    </a:lnTo>
                    <a:lnTo>
                      <a:pt x="4" y="191"/>
                    </a:lnTo>
                    <a:lnTo>
                      <a:pt x="3" y="191"/>
                    </a:lnTo>
                    <a:lnTo>
                      <a:pt x="3" y="190"/>
                    </a:lnTo>
                    <a:lnTo>
                      <a:pt x="2" y="190"/>
                    </a:lnTo>
                    <a:lnTo>
                      <a:pt x="2" y="189"/>
                    </a:lnTo>
                    <a:lnTo>
                      <a:pt x="2" y="188"/>
                    </a:lnTo>
                    <a:lnTo>
                      <a:pt x="1" y="188"/>
                    </a:lnTo>
                    <a:lnTo>
                      <a:pt x="1" y="187"/>
                    </a:lnTo>
                    <a:lnTo>
                      <a:pt x="1" y="186"/>
                    </a:lnTo>
                    <a:lnTo>
                      <a:pt x="0" y="185"/>
                    </a:lnTo>
                    <a:lnTo>
                      <a:pt x="0" y="184"/>
                    </a:lnTo>
                    <a:lnTo>
                      <a:pt x="0" y="183"/>
                    </a:lnTo>
                    <a:lnTo>
                      <a:pt x="0" y="182"/>
                    </a:lnTo>
                    <a:lnTo>
                      <a:pt x="0" y="181"/>
                    </a:lnTo>
                    <a:lnTo>
                      <a:pt x="0" y="180"/>
                    </a:lnTo>
                    <a:lnTo>
                      <a:pt x="0" y="101"/>
                    </a:lnTo>
                    <a:lnTo>
                      <a:pt x="0" y="100"/>
                    </a:lnTo>
                    <a:lnTo>
                      <a:pt x="0" y="99"/>
                    </a:lnTo>
                    <a:lnTo>
                      <a:pt x="0" y="98"/>
                    </a:lnTo>
                    <a:lnTo>
                      <a:pt x="0" y="97"/>
                    </a:lnTo>
                    <a:lnTo>
                      <a:pt x="0" y="96"/>
                    </a:lnTo>
                    <a:lnTo>
                      <a:pt x="0" y="95"/>
                    </a:lnTo>
                    <a:lnTo>
                      <a:pt x="0" y="94"/>
                    </a:lnTo>
                    <a:lnTo>
                      <a:pt x="0" y="93"/>
                    </a:lnTo>
                    <a:lnTo>
                      <a:pt x="0" y="92"/>
                    </a:lnTo>
                    <a:lnTo>
                      <a:pt x="1" y="91"/>
                    </a:lnTo>
                    <a:lnTo>
                      <a:pt x="1" y="90"/>
                    </a:lnTo>
                    <a:lnTo>
                      <a:pt x="1" y="89"/>
                    </a:lnTo>
                    <a:lnTo>
                      <a:pt x="1" y="88"/>
                    </a:lnTo>
                    <a:lnTo>
                      <a:pt x="2" y="88"/>
                    </a:lnTo>
                    <a:lnTo>
                      <a:pt x="2" y="87"/>
                    </a:lnTo>
                    <a:lnTo>
                      <a:pt x="2" y="86"/>
                    </a:lnTo>
                    <a:lnTo>
                      <a:pt x="3" y="85"/>
                    </a:lnTo>
                    <a:lnTo>
                      <a:pt x="3" y="84"/>
                    </a:lnTo>
                    <a:lnTo>
                      <a:pt x="3" y="83"/>
                    </a:lnTo>
                    <a:lnTo>
                      <a:pt x="4" y="83"/>
                    </a:lnTo>
                    <a:lnTo>
                      <a:pt x="4" y="82"/>
                    </a:lnTo>
                    <a:lnTo>
                      <a:pt x="5" y="81"/>
                    </a:lnTo>
                    <a:lnTo>
                      <a:pt x="5" y="80"/>
                    </a:lnTo>
                    <a:lnTo>
                      <a:pt x="6" y="80"/>
                    </a:lnTo>
                    <a:lnTo>
                      <a:pt x="6" y="79"/>
                    </a:lnTo>
                    <a:lnTo>
                      <a:pt x="7" y="78"/>
                    </a:lnTo>
                    <a:lnTo>
                      <a:pt x="8" y="77"/>
                    </a:lnTo>
                    <a:lnTo>
                      <a:pt x="8" y="76"/>
                    </a:lnTo>
                    <a:lnTo>
                      <a:pt x="9" y="76"/>
                    </a:lnTo>
                    <a:lnTo>
                      <a:pt x="10" y="75"/>
                    </a:lnTo>
                    <a:lnTo>
                      <a:pt x="10" y="74"/>
                    </a:lnTo>
                    <a:lnTo>
                      <a:pt x="11" y="74"/>
                    </a:lnTo>
                    <a:lnTo>
                      <a:pt x="12" y="73"/>
                    </a:lnTo>
                    <a:lnTo>
                      <a:pt x="13" y="72"/>
                    </a:lnTo>
                    <a:lnTo>
                      <a:pt x="14" y="71"/>
                    </a:lnTo>
                    <a:lnTo>
                      <a:pt x="15" y="71"/>
                    </a:lnTo>
                    <a:lnTo>
                      <a:pt x="15" y="70"/>
                    </a:lnTo>
                    <a:lnTo>
                      <a:pt x="16" y="70"/>
                    </a:lnTo>
                    <a:lnTo>
                      <a:pt x="17" y="70"/>
                    </a:lnTo>
                    <a:lnTo>
                      <a:pt x="18" y="69"/>
                    </a:lnTo>
                    <a:lnTo>
                      <a:pt x="19" y="69"/>
                    </a:lnTo>
                    <a:lnTo>
                      <a:pt x="19" y="68"/>
                    </a:lnTo>
                    <a:lnTo>
                      <a:pt x="20" y="68"/>
                    </a:lnTo>
                    <a:lnTo>
                      <a:pt x="21" y="68"/>
                    </a:lnTo>
                    <a:lnTo>
                      <a:pt x="22" y="67"/>
                    </a:lnTo>
                    <a:lnTo>
                      <a:pt x="23" y="67"/>
                    </a:lnTo>
                    <a:lnTo>
                      <a:pt x="24" y="67"/>
                    </a:lnTo>
                    <a:lnTo>
                      <a:pt x="25" y="66"/>
                    </a:lnTo>
                    <a:lnTo>
                      <a:pt x="26" y="66"/>
                    </a:lnTo>
                    <a:lnTo>
                      <a:pt x="27" y="66"/>
                    </a:lnTo>
                    <a:lnTo>
                      <a:pt x="28" y="66"/>
                    </a:lnTo>
                    <a:lnTo>
                      <a:pt x="29" y="65"/>
                    </a:lnTo>
                    <a:lnTo>
                      <a:pt x="30" y="65"/>
                    </a:lnTo>
                    <a:lnTo>
                      <a:pt x="31" y="65"/>
                    </a:lnTo>
                    <a:lnTo>
                      <a:pt x="32" y="65"/>
                    </a:lnTo>
                    <a:lnTo>
                      <a:pt x="33" y="65"/>
                    </a:lnTo>
                    <a:lnTo>
                      <a:pt x="34" y="65"/>
                    </a:lnTo>
                    <a:lnTo>
                      <a:pt x="35" y="65"/>
                    </a:lnTo>
                    <a:lnTo>
                      <a:pt x="36" y="65"/>
                    </a:lnTo>
                    <a:lnTo>
                      <a:pt x="37" y="65"/>
                    </a:lnTo>
                    <a:lnTo>
                      <a:pt x="39" y="65"/>
                    </a:lnTo>
                    <a:lnTo>
                      <a:pt x="40" y="65"/>
                    </a:lnTo>
                    <a:lnTo>
                      <a:pt x="40" y="64"/>
                    </a:lnTo>
                    <a:lnTo>
                      <a:pt x="41" y="64"/>
                    </a:lnTo>
                    <a:lnTo>
                      <a:pt x="42" y="64"/>
                    </a:lnTo>
                    <a:lnTo>
                      <a:pt x="43" y="64"/>
                    </a:lnTo>
                    <a:lnTo>
                      <a:pt x="44" y="64"/>
                    </a:lnTo>
                    <a:lnTo>
                      <a:pt x="45" y="64"/>
                    </a:lnTo>
                    <a:lnTo>
                      <a:pt x="46" y="65"/>
                    </a:lnTo>
                    <a:lnTo>
                      <a:pt x="47" y="65"/>
                    </a:lnTo>
                    <a:lnTo>
                      <a:pt x="47" y="64"/>
                    </a:lnTo>
                    <a:lnTo>
                      <a:pt x="48" y="63"/>
                    </a:lnTo>
                    <a:lnTo>
                      <a:pt x="47" y="62"/>
                    </a:lnTo>
                    <a:lnTo>
                      <a:pt x="46" y="62"/>
                    </a:lnTo>
                    <a:lnTo>
                      <a:pt x="45" y="62"/>
                    </a:lnTo>
                    <a:lnTo>
                      <a:pt x="44" y="61"/>
                    </a:lnTo>
                    <a:lnTo>
                      <a:pt x="43" y="61"/>
                    </a:lnTo>
                    <a:lnTo>
                      <a:pt x="42" y="60"/>
                    </a:lnTo>
                    <a:lnTo>
                      <a:pt x="41" y="60"/>
                    </a:lnTo>
                    <a:lnTo>
                      <a:pt x="40" y="59"/>
                    </a:lnTo>
                    <a:lnTo>
                      <a:pt x="39" y="59"/>
                    </a:lnTo>
                    <a:lnTo>
                      <a:pt x="39" y="58"/>
                    </a:lnTo>
                    <a:lnTo>
                      <a:pt x="38" y="58"/>
                    </a:lnTo>
                    <a:lnTo>
                      <a:pt x="37" y="57"/>
                    </a:lnTo>
                    <a:lnTo>
                      <a:pt x="36" y="57"/>
                    </a:lnTo>
                    <a:lnTo>
                      <a:pt x="36" y="56"/>
                    </a:lnTo>
                    <a:lnTo>
                      <a:pt x="35" y="56"/>
                    </a:lnTo>
                    <a:lnTo>
                      <a:pt x="35" y="55"/>
                    </a:lnTo>
                    <a:lnTo>
                      <a:pt x="34" y="55"/>
                    </a:lnTo>
                    <a:lnTo>
                      <a:pt x="33" y="54"/>
                    </a:lnTo>
                    <a:lnTo>
                      <a:pt x="33" y="53"/>
                    </a:lnTo>
                    <a:lnTo>
                      <a:pt x="32" y="53"/>
                    </a:lnTo>
                    <a:lnTo>
                      <a:pt x="32" y="52"/>
                    </a:lnTo>
                    <a:lnTo>
                      <a:pt x="31" y="52"/>
                    </a:lnTo>
                    <a:lnTo>
                      <a:pt x="31" y="51"/>
                    </a:lnTo>
                    <a:lnTo>
                      <a:pt x="30" y="51"/>
                    </a:lnTo>
                    <a:lnTo>
                      <a:pt x="30" y="50"/>
                    </a:lnTo>
                    <a:lnTo>
                      <a:pt x="29" y="49"/>
                    </a:lnTo>
                    <a:lnTo>
                      <a:pt x="29" y="48"/>
                    </a:lnTo>
                    <a:lnTo>
                      <a:pt x="28" y="47"/>
                    </a:lnTo>
                    <a:lnTo>
                      <a:pt x="28" y="46"/>
                    </a:lnTo>
                    <a:lnTo>
                      <a:pt x="27" y="46"/>
                    </a:lnTo>
                    <a:lnTo>
                      <a:pt x="27" y="45"/>
                    </a:lnTo>
                    <a:lnTo>
                      <a:pt x="27" y="44"/>
                    </a:lnTo>
                    <a:lnTo>
                      <a:pt x="26" y="43"/>
                    </a:lnTo>
                    <a:lnTo>
                      <a:pt x="26" y="42"/>
                    </a:lnTo>
                    <a:lnTo>
                      <a:pt x="26" y="41"/>
                    </a:lnTo>
                    <a:lnTo>
                      <a:pt x="25" y="40"/>
                    </a:lnTo>
                    <a:lnTo>
                      <a:pt x="25" y="39"/>
                    </a:lnTo>
                    <a:lnTo>
                      <a:pt x="25" y="38"/>
                    </a:lnTo>
                    <a:lnTo>
                      <a:pt x="25" y="37"/>
                    </a:lnTo>
                    <a:lnTo>
                      <a:pt x="25" y="36"/>
                    </a:lnTo>
                    <a:lnTo>
                      <a:pt x="25" y="35"/>
                    </a:lnTo>
                    <a:lnTo>
                      <a:pt x="24" y="35"/>
                    </a:lnTo>
                    <a:lnTo>
                      <a:pt x="24" y="34"/>
                    </a:lnTo>
                    <a:lnTo>
                      <a:pt x="24" y="33"/>
                    </a:lnTo>
                    <a:lnTo>
                      <a:pt x="24" y="32"/>
                    </a:lnTo>
                    <a:lnTo>
                      <a:pt x="24" y="31"/>
                    </a:lnTo>
                    <a:lnTo>
                      <a:pt x="24" y="30"/>
                    </a:lnTo>
                    <a:lnTo>
                      <a:pt x="24" y="29"/>
                    </a:lnTo>
                    <a:lnTo>
                      <a:pt x="25" y="28"/>
                    </a:lnTo>
                    <a:lnTo>
                      <a:pt x="25" y="27"/>
                    </a:lnTo>
                    <a:lnTo>
                      <a:pt x="25" y="26"/>
                    </a:lnTo>
                    <a:lnTo>
                      <a:pt x="25" y="25"/>
                    </a:lnTo>
                    <a:lnTo>
                      <a:pt x="25" y="24"/>
                    </a:lnTo>
                    <a:lnTo>
                      <a:pt x="25" y="23"/>
                    </a:lnTo>
                    <a:lnTo>
                      <a:pt x="26" y="23"/>
                    </a:lnTo>
                    <a:lnTo>
                      <a:pt x="26" y="22"/>
                    </a:lnTo>
                    <a:lnTo>
                      <a:pt x="26" y="21"/>
                    </a:lnTo>
                    <a:lnTo>
                      <a:pt x="27" y="20"/>
                    </a:lnTo>
                    <a:lnTo>
                      <a:pt x="27" y="19"/>
                    </a:lnTo>
                    <a:lnTo>
                      <a:pt x="27" y="18"/>
                    </a:lnTo>
                    <a:lnTo>
                      <a:pt x="28" y="18"/>
                    </a:lnTo>
                    <a:lnTo>
                      <a:pt x="28" y="17"/>
                    </a:lnTo>
                    <a:lnTo>
                      <a:pt x="28" y="16"/>
                    </a:lnTo>
                    <a:lnTo>
                      <a:pt x="29" y="16"/>
                    </a:lnTo>
                    <a:lnTo>
                      <a:pt x="29" y="15"/>
                    </a:lnTo>
                    <a:lnTo>
                      <a:pt x="30" y="14"/>
                    </a:lnTo>
                    <a:lnTo>
                      <a:pt x="30" y="13"/>
                    </a:lnTo>
                    <a:lnTo>
                      <a:pt x="31" y="13"/>
                    </a:lnTo>
                    <a:lnTo>
                      <a:pt x="31" y="12"/>
                    </a:lnTo>
                    <a:lnTo>
                      <a:pt x="32" y="11"/>
                    </a:lnTo>
                    <a:lnTo>
                      <a:pt x="33" y="10"/>
                    </a:lnTo>
                    <a:lnTo>
                      <a:pt x="34" y="10"/>
                    </a:lnTo>
                    <a:lnTo>
                      <a:pt x="34" y="9"/>
                    </a:lnTo>
                    <a:lnTo>
                      <a:pt x="35" y="8"/>
                    </a:lnTo>
                    <a:lnTo>
                      <a:pt x="36" y="7"/>
                    </a:lnTo>
                    <a:lnTo>
                      <a:pt x="37" y="7"/>
                    </a:lnTo>
                    <a:lnTo>
                      <a:pt x="37" y="6"/>
                    </a:lnTo>
                    <a:lnTo>
                      <a:pt x="38" y="6"/>
                    </a:lnTo>
                    <a:lnTo>
                      <a:pt x="39" y="5"/>
                    </a:lnTo>
                    <a:lnTo>
                      <a:pt x="40" y="5"/>
                    </a:lnTo>
                    <a:lnTo>
                      <a:pt x="40" y="4"/>
                    </a:lnTo>
                    <a:lnTo>
                      <a:pt x="41" y="4"/>
                    </a:lnTo>
                    <a:lnTo>
                      <a:pt x="42" y="4"/>
                    </a:lnTo>
                    <a:lnTo>
                      <a:pt x="42" y="3"/>
                    </a:lnTo>
                    <a:lnTo>
                      <a:pt x="43" y="3"/>
                    </a:lnTo>
                    <a:lnTo>
                      <a:pt x="44" y="3"/>
                    </a:lnTo>
                    <a:lnTo>
                      <a:pt x="44" y="2"/>
                    </a:lnTo>
                    <a:lnTo>
                      <a:pt x="45" y="2"/>
                    </a:lnTo>
                    <a:lnTo>
                      <a:pt x="46" y="2"/>
                    </a:lnTo>
                    <a:lnTo>
                      <a:pt x="47" y="2"/>
                    </a:lnTo>
                    <a:lnTo>
                      <a:pt x="47" y="1"/>
                    </a:lnTo>
                    <a:lnTo>
                      <a:pt x="48" y="1"/>
                    </a:lnTo>
                    <a:lnTo>
                      <a:pt x="49" y="1"/>
                    </a:lnTo>
                    <a:lnTo>
                      <a:pt x="50" y="1"/>
                    </a:lnTo>
                    <a:lnTo>
                      <a:pt x="51" y="1"/>
                    </a:lnTo>
                    <a:lnTo>
                      <a:pt x="52" y="1"/>
                    </a:lnTo>
                    <a:lnTo>
                      <a:pt x="53" y="0"/>
                    </a:lnTo>
                    <a:lnTo>
                      <a:pt x="54" y="0"/>
                    </a:lnTo>
                    <a:lnTo>
                      <a:pt x="55" y="0"/>
                    </a:lnTo>
                    <a:lnTo>
                      <a:pt x="56" y="0"/>
                    </a:lnTo>
                    <a:lnTo>
                      <a:pt x="57" y="0"/>
                    </a:lnTo>
                    <a:lnTo>
                      <a:pt x="58" y="0"/>
                    </a:lnTo>
                    <a:lnTo>
                      <a:pt x="59" y="0"/>
                    </a:lnTo>
                    <a:lnTo>
                      <a:pt x="60" y="1"/>
                    </a:lnTo>
                    <a:lnTo>
                      <a:pt x="61" y="1"/>
                    </a:lnTo>
                    <a:lnTo>
                      <a:pt x="62" y="1"/>
                    </a:lnTo>
                    <a:lnTo>
                      <a:pt x="63" y="1"/>
                    </a:lnTo>
                    <a:lnTo>
                      <a:pt x="64" y="1"/>
                    </a:lnTo>
                    <a:lnTo>
                      <a:pt x="65" y="2"/>
                    </a:lnTo>
                    <a:lnTo>
                      <a:pt x="66" y="2"/>
                    </a:lnTo>
                    <a:lnTo>
                      <a:pt x="67" y="2"/>
                    </a:lnTo>
                    <a:lnTo>
                      <a:pt x="68" y="3"/>
                    </a:lnTo>
                    <a:lnTo>
                      <a:pt x="69" y="3"/>
                    </a:lnTo>
                    <a:lnTo>
                      <a:pt x="70" y="4"/>
                    </a:lnTo>
                    <a:lnTo>
                      <a:pt x="71" y="4"/>
                    </a:lnTo>
                    <a:lnTo>
                      <a:pt x="72" y="5"/>
                    </a:lnTo>
                    <a:lnTo>
                      <a:pt x="73" y="5"/>
                    </a:lnTo>
                    <a:lnTo>
                      <a:pt x="73" y="6"/>
                    </a:lnTo>
                    <a:lnTo>
                      <a:pt x="74" y="6"/>
                    </a:lnTo>
                    <a:lnTo>
                      <a:pt x="75" y="7"/>
                    </a:lnTo>
                    <a:lnTo>
                      <a:pt x="76" y="7"/>
                    </a:lnTo>
                    <a:lnTo>
                      <a:pt x="76" y="8"/>
                    </a:lnTo>
                    <a:lnTo>
                      <a:pt x="77" y="8"/>
                    </a:lnTo>
                    <a:lnTo>
                      <a:pt x="77" y="9"/>
                    </a:lnTo>
                    <a:lnTo>
                      <a:pt x="78" y="10"/>
                    </a:lnTo>
                    <a:lnTo>
                      <a:pt x="79" y="10"/>
                    </a:lnTo>
                    <a:lnTo>
                      <a:pt x="79" y="11"/>
                    </a:lnTo>
                    <a:lnTo>
                      <a:pt x="80" y="11"/>
                    </a:lnTo>
                    <a:lnTo>
                      <a:pt x="80" y="12"/>
                    </a:lnTo>
                    <a:lnTo>
                      <a:pt x="81" y="13"/>
                    </a:lnTo>
                    <a:lnTo>
                      <a:pt x="82" y="14"/>
                    </a:lnTo>
                    <a:lnTo>
                      <a:pt x="82" y="15"/>
                    </a:lnTo>
                    <a:lnTo>
                      <a:pt x="83" y="16"/>
                    </a:lnTo>
                    <a:lnTo>
                      <a:pt x="84" y="17"/>
                    </a:lnTo>
                    <a:lnTo>
                      <a:pt x="84" y="18"/>
                    </a:lnTo>
                    <a:lnTo>
                      <a:pt x="85" y="19"/>
                    </a:lnTo>
                    <a:lnTo>
                      <a:pt x="85" y="20"/>
                    </a:lnTo>
                    <a:lnTo>
                      <a:pt x="85" y="21"/>
                    </a:lnTo>
                    <a:lnTo>
                      <a:pt x="86" y="22"/>
                    </a:lnTo>
                    <a:lnTo>
                      <a:pt x="86" y="23"/>
                    </a:lnTo>
                    <a:lnTo>
                      <a:pt x="86" y="24"/>
                    </a:lnTo>
                    <a:lnTo>
                      <a:pt x="87" y="25"/>
                    </a:lnTo>
                    <a:lnTo>
                      <a:pt x="87" y="26"/>
                    </a:lnTo>
                    <a:lnTo>
                      <a:pt x="87" y="27"/>
                    </a:lnTo>
                    <a:lnTo>
                      <a:pt x="87" y="28"/>
                    </a:lnTo>
                    <a:lnTo>
                      <a:pt x="87" y="29"/>
                    </a:lnTo>
                    <a:lnTo>
                      <a:pt x="87" y="30"/>
                    </a:lnTo>
                    <a:lnTo>
                      <a:pt x="87" y="31"/>
                    </a:lnTo>
                    <a:lnTo>
                      <a:pt x="87" y="32"/>
                    </a:lnTo>
                    <a:lnTo>
                      <a:pt x="87" y="33"/>
                    </a:lnTo>
                    <a:lnTo>
                      <a:pt x="87" y="34"/>
                    </a:lnTo>
                    <a:lnTo>
                      <a:pt x="87" y="35"/>
                    </a:lnTo>
                    <a:lnTo>
                      <a:pt x="87" y="36"/>
                    </a:lnTo>
                    <a:lnTo>
                      <a:pt x="87" y="37"/>
                    </a:lnTo>
                    <a:lnTo>
                      <a:pt x="87" y="38"/>
                    </a:lnTo>
                    <a:lnTo>
                      <a:pt x="87" y="39"/>
                    </a:lnTo>
                    <a:lnTo>
                      <a:pt x="86" y="39"/>
                    </a:lnTo>
                    <a:lnTo>
                      <a:pt x="86" y="40"/>
                    </a:lnTo>
                    <a:lnTo>
                      <a:pt x="86" y="41"/>
                    </a:lnTo>
                    <a:lnTo>
                      <a:pt x="86" y="42"/>
                    </a:lnTo>
                    <a:lnTo>
                      <a:pt x="85" y="42"/>
                    </a:lnTo>
                    <a:lnTo>
                      <a:pt x="85" y="43"/>
                    </a:lnTo>
                    <a:lnTo>
                      <a:pt x="85" y="44"/>
                    </a:lnTo>
                    <a:lnTo>
                      <a:pt x="84" y="45"/>
                    </a:lnTo>
                    <a:lnTo>
                      <a:pt x="84" y="46"/>
                    </a:lnTo>
                    <a:lnTo>
                      <a:pt x="84" y="47"/>
                    </a:lnTo>
                    <a:lnTo>
                      <a:pt x="83" y="47"/>
                    </a:lnTo>
                    <a:lnTo>
                      <a:pt x="83" y="48"/>
                    </a:lnTo>
                    <a:lnTo>
                      <a:pt x="82" y="48"/>
                    </a:lnTo>
                    <a:lnTo>
                      <a:pt x="82" y="49"/>
                    </a:lnTo>
                    <a:lnTo>
                      <a:pt x="82" y="50"/>
                    </a:lnTo>
                    <a:lnTo>
                      <a:pt x="81" y="50"/>
                    </a:lnTo>
                    <a:lnTo>
                      <a:pt x="81" y="51"/>
                    </a:lnTo>
                    <a:lnTo>
                      <a:pt x="80" y="51"/>
                    </a:lnTo>
                    <a:lnTo>
                      <a:pt x="80" y="52"/>
                    </a:lnTo>
                    <a:lnTo>
                      <a:pt x="79" y="53"/>
                    </a:lnTo>
                    <a:lnTo>
                      <a:pt x="78" y="54"/>
                    </a:lnTo>
                    <a:lnTo>
                      <a:pt x="77" y="55"/>
                    </a:lnTo>
                    <a:lnTo>
                      <a:pt x="76" y="56"/>
                    </a:lnTo>
                    <a:lnTo>
                      <a:pt x="75" y="57"/>
                    </a:lnTo>
                    <a:lnTo>
                      <a:pt x="74" y="57"/>
                    </a:lnTo>
                    <a:lnTo>
                      <a:pt x="74" y="58"/>
                    </a:lnTo>
                    <a:lnTo>
                      <a:pt x="73" y="58"/>
                    </a:lnTo>
                    <a:lnTo>
                      <a:pt x="72" y="59"/>
                    </a:lnTo>
                    <a:lnTo>
                      <a:pt x="71" y="59"/>
                    </a:lnTo>
                    <a:lnTo>
                      <a:pt x="71" y="60"/>
                    </a:lnTo>
                    <a:lnTo>
                      <a:pt x="70" y="60"/>
                    </a:lnTo>
                    <a:lnTo>
                      <a:pt x="69" y="60"/>
                    </a:lnTo>
                    <a:lnTo>
                      <a:pt x="68" y="61"/>
                    </a:lnTo>
                    <a:lnTo>
                      <a:pt x="67" y="61"/>
                    </a:lnTo>
                    <a:lnTo>
                      <a:pt x="66" y="62"/>
                    </a:lnTo>
                    <a:lnTo>
                      <a:pt x="65" y="62"/>
                    </a:lnTo>
                    <a:lnTo>
                      <a:pt x="64" y="62"/>
                    </a:lnTo>
                    <a:lnTo>
                      <a:pt x="63" y="63"/>
                    </a:lnTo>
                    <a:lnTo>
                      <a:pt x="62" y="63"/>
                    </a:lnTo>
                    <a:lnTo>
                      <a:pt x="62" y="64"/>
                    </a:lnTo>
                    <a:lnTo>
                      <a:pt x="63" y="64"/>
                    </a:lnTo>
                    <a:lnTo>
                      <a:pt x="63" y="65"/>
                    </a:lnTo>
                    <a:close/>
                  </a:path>
                </a:pathLst>
              </a:custGeom>
              <a:solidFill>
                <a:schemeClr val="bg2"/>
              </a:solidFill>
              <a:ln w="9525">
                <a:noFill/>
                <a:round/>
                <a:headEnd/>
                <a:tailE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dirty="0"/>
              </a:p>
            </p:txBody>
          </p:sp>
        </p:grpSp>
      </p:grpSp>
      <p:grpSp>
        <p:nvGrpSpPr>
          <p:cNvPr id="11" name="Group 34"/>
          <p:cNvGrpSpPr/>
          <p:nvPr/>
        </p:nvGrpSpPr>
        <p:grpSpPr>
          <a:xfrm>
            <a:off x="1567817" y="1985952"/>
            <a:ext cx="2982652" cy="1145047"/>
            <a:chOff x="3075983" y="2534594"/>
            <a:chExt cx="2982652" cy="1145047"/>
          </a:xfrm>
        </p:grpSpPr>
        <p:cxnSp>
          <p:nvCxnSpPr>
            <p:cNvPr id="12" name="Elbow Connector 84"/>
            <p:cNvCxnSpPr/>
            <p:nvPr/>
          </p:nvCxnSpPr>
          <p:spPr>
            <a:xfrm>
              <a:off x="5910550" y="2969538"/>
              <a:ext cx="148085" cy="710103"/>
            </a:xfrm>
            <a:prstGeom prst="bentConnector2">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 name="Group 153"/>
            <p:cNvGrpSpPr/>
            <p:nvPr/>
          </p:nvGrpSpPr>
          <p:grpSpPr>
            <a:xfrm>
              <a:off x="3075983" y="2534594"/>
              <a:ext cx="2799842" cy="914400"/>
              <a:chOff x="3052833" y="2534594"/>
              <a:chExt cx="2799842" cy="914400"/>
            </a:xfrm>
          </p:grpSpPr>
          <p:sp>
            <p:nvSpPr>
              <p:cNvPr id="14" name="Oval 25"/>
              <p:cNvSpPr>
                <a:spLocks noChangeArrowheads="1"/>
              </p:cNvSpPr>
              <p:nvPr/>
            </p:nvSpPr>
            <p:spPr bwMode="auto">
              <a:xfrm>
                <a:off x="3052833" y="2534594"/>
                <a:ext cx="2799842" cy="914400"/>
              </a:xfrm>
              <a:prstGeom prst="roundRect">
                <a:avLst/>
              </a:prstGeom>
              <a:solidFill>
                <a:schemeClr val="bg1">
                  <a:lumMod val="50000"/>
                </a:schemeClr>
              </a:solidFill>
              <a:ln w="38100" algn="ctr">
                <a:noFill/>
                <a:round/>
                <a:headEnd/>
                <a:tailEnd/>
              </a:ln>
              <a:effectLst>
                <a:outerShdw blurRad="50800" dist="38100" dir="2700000" algn="tl" rotWithShape="0">
                  <a:prstClr val="black">
                    <a:alpha val="40000"/>
                  </a:prstClr>
                </a:outerShdw>
              </a:effectLst>
            </p:spPr>
            <p:txBody>
              <a:bodyPr wrap="square" lIns="640080" tIns="71991" rIns="0" bIns="71991" anchor="ctr" anchorCtr="0"/>
              <a:lstStyle/>
              <a:p>
                <a:pPr marL="166688" indent="-166688">
                  <a:spcBef>
                    <a:spcPts val="100"/>
                  </a:spcBef>
                  <a:spcAft>
                    <a:spcPts val="100"/>
                  </a:spcAft>
                  <a:buClr>
                    <a:schemeClr val="tx1"/>
                  </a:buClr>
                  <a:buSzPct val="120000"/>
                  <a:buFont typeface="Arial" panose="020B0604020202020204" pitchFamily="34" charset="0"/>
                  <a:buChar char="•"/>
                  <a:tabLst>
                    <a:tab pos="228573" algn="l"/>
                  </a:tabLst>
                </a:pPr>
                <a:r>
                  <a:rPr lang="en-US" altLang="ja-JP" sz="1400" b="1" dirty="0" smtClean="0">
                    <a:latin typeface="Arial" pitchFamily="34" charset="0"/>
                    <a:cs typeface="Arial" panose="020B0604020202020204" pitchFamily="34" charset="0"/>
                  </a:rPr>
                  <a:t>Engagement</a:t>
                </a:r>
              </a:p>
              <a:p>
                <a:pPr marL="166688" lvl="1" indent="-166688">
                  <a:spcBef>
                    <a:spcPts val="100"/>
                  </a:spcBef>
                  <a:spcAft>
                    <a:spcPts val="100"/>
                  </a:spcAft>
                  <a:buClr>
                    <a:schemeClr val="tx1"/>
                  </a:buClr>
                  <a:buSzPct val="120000"/>
                  <a:buFont typeface="Arial" panose="020B0604020202020204" pitchFamily="34" charset="0"/>
                  <a:buChar char="•"/>
                  <a:tabLst>
                    <a:tab pos="173038" algn="l"/>
                  </a:tabLst>
                </a:pPr>
                <a:r>
                  <a:rPr lang="en-US" altLang="ja-JP" sz="1400" b="1" dirty="0" smtClean="0">
                    <a:latin typeface="Arial" pitchFamily="34" charset="0"/>
                    <a:cs typeface="Arial" panose="020B0604020202020204" pitchFamily="34" charset="0"/>
                  </a:rPr>
                  <a:t>Commitment</a:t>
                </a:r>
              </a:p>
              <a:p>
                <a:pPr marL="166688" lvl="1" indent="-166688">
                  <a:spcBef>
                    <a:spcPts val="100"/>
                  </a:spcBef>
                  <a:spcAft>
                    <a:spcPts val="100"/>
                  </a:spcAft>
                  <a:buClr>
                    <a:schemeClr val="tx1"/>
                  </a:buClr>
                  <a:buSzPct val="120000"/>
                  <a:buFont typeface="Arial" panose="020B0604020202020204" pitchFamily="34" charset="0"/>
                  <a:buChar char="•"/>
                  <a:tabLst>
                    <a:tab pos="173038" algn="l"/>
                  </a:tabLst>
                </a:pPr>
                <a:r>
                  <a:rPr lang="en-US" altLang="ja-JP" sz="1400" b="1" dirty="0" smtClean="0">
                    <a:latin typeface="Arial" pitchFamily="34" charset="0"/>
                    <a:cs typeface="Arial" panose="020B0604020202020204" pitchFamily="34" charset="0"/>
                  </a:rPr>
                  <a:t>Discretionary effort</a:t>
                </a:r>
              </a:p>
            </p:txBody>
          </p:sp>
          <p:pic>
            <p:nvPicPr>
              <p:cNvPr id="15" name="Picture 14" descr="cogs_icon_white.png"/>
              <p:cNvPicPr>
                <a:picLocks noChangeAspect="1"/>
              </p:cNvPicPr>
              <p:nvPr/>
            </p:nvPicPr>
            <p:blipFill>
              <a:blip r:embed="rId3" cstate="print"/>
              <a:stretch>
                <a:fillRect/>
              </a:stretch>
            </p:blipFill>
            <p:spPr>
              <a:xfrm rot="262492" flipH="1">
                <a:off x="3152422" y="2722307"/>
                <a:ext cx="457200" cy="538974"/>
              </a:xfrm>
              <a:prstGeom prst="rect">
                <a:avLst/>
              </a:prstGeom>
              <a:effectLst>
                <a:outerShdw blurRad="50800" dist="38100" dir="5400000" algn="t" rotWithShape="0">
                  <a:prstClr val="black">
                    <a:alpha val="40000"/>
                  </a:prstClr>
                </a:outerShdw>
              </a:effectLst>
            </p:spPr>
          </p:pic>
        </p:grpSp>
      </p:grpSp>
      <p:grpSp>
        <p:nvGrpSpPr>
          <p:cNvPr id="16" name="Group 65"/>
          <p:cNvGrpSpPr/>
          <p:nvPr/>
        </p:nvGrpSpPr>
        <p:grpSpPr>
          <a:xfrm>
            <a:off x="1567816" y="4250535"/>
            <a:ext cx="2971078" cy="1230421"/>
            <a:chOff x="3075982" y="4799177"/>
            <a:chExt cx="2971078" cy="1230421"/>
          </a:xfrm>
        </p:grpSpPr>
        <p:cxnSp>
          <p:nvCxnSpPr>
            <p:cNvPr id="17" name="Elbow Connector 84"/>
            <p:cNvCxnSpPr/>
            <p:nvPr/>
          </p:nvCxnSpPr>
          <p:spPr>
            <a:xfrm flipV="1">
              <a:off x="5898975" y="4799177"/>
              <a:ext cx="148085" cy="741662"/>
            </a:xfrm>
            <a:prstGeom prst="bentConnector2">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8" name="Group 154"/>
            <p:cNvGrpSpPr/>
            <p:nvPr/>
          </p:nvGrpSpPr>
          <p:grpSpPr>
            <a:xfrm>
              <a:off x="3075982" y="5052080"/>
              <a:ext cx="2799843" cy="977518"/>
              <a:chOff x="3052832" y="5052080"/>
              <a:chExt cx="2799843" cy="977518"/>
            </a:xfrm>
          </p:grpSpPr>
          <p:sp>
            <p:nvSpPr>
              <p:cNvPr id="19" name="Oval 26"/>
              <p:cNvSpPr>
                <a:spLocks noChangeArrowheads="1"/>
              </p:cNvSpPr>
              <p:nvPr/>
            </p:nvSpPr>
            <p:spPr bwMode="auto">
              <a:xfrm>
                <a:off x="3052832" y="5052080"/>
                <a:ext cx="2799843" cy="977518"/>
              </a:xfrm>
              <a:prstGeom prst="roundRect">
                <a:avLst/>
              </a:prstGeom>
              <a:solidFill>
                <a:schemeClr val="bg1">
                  <a:lumMod val="50000"/>
                </a:schemeClr>
              </a:solidFill>
              <a:ln w="38100" algn="ctr">
                <a:noFill/>
                <a:round/>
                <a:headEnd/>
                <a:tailEnd/>
              </a:ln>
              <a:effectLst>
                <a:outerShdw blurRad="50800" dist="38100" dir="2700000" algn="tl" rotWithShape="0">
                  <a:prstClr val="black">
                    <a:alpha val="40000"/>
                  </a:prstClr>
                </a:outerShdw>
              </a:effectLst>
            </p:spPr>
            <p:txBody>
              <a:bodyPr wrap="square" lIns="640080" tIns="71991" rIns="0" bIns="71991" anchor="ctr" anchorCtr="0"/>
              <a:lstStyle/>
              <a:p>
                <a:pPr marL="285750" indent="-285750">
                  <a:spcBef>
                    <a:spcPts val="100"/>
                  </a:spcBef>
                  <a:spcAft>
                    <a:spcPts val="100"/>
                  </a:spcAft>
                  <a:buSzPct val="120000"/>
                  <a:buFont typeface="Arial" panose="020B0604020202020204" pitchFamily="34" charset="0"/>
                  <a:buChar char="•"/>
                  <a:tabLst>
                    <a:tab pos="228573" algn="l"/>
                  </a:tabLst>
                </a:pPr>
                <a:r>
                  <a:rPr lang="en-US" altLang="ja-JP" sz="1400" b="1" dirty="0" smtClean="0">
                    <a:latin typeface="Arial" pitchFamily="34" charset="0"/>
                    <a:cs typeface="Arial" panose="020B0604020202020204" pitchFamily="34" charset="0"/>
                  </a:rPr>
                  <a:t>Enablement</a:t>
                </a:r>
              </a:p>
              <a:p>
                <a:pPr marL="285750" lvl="1" indent="-285750">
                  <a:spcBef>
                    <a:spcPts val="100"/>
                  </a:spcBef>
                  <a:spcAft>
                    <a:spcPts val="100"/>
                  </a:spcAft>
                  <a:buSzPct val="120000"/>
                  <a:buFont typeface="Arial" panose="020B0604020202020204" pitchFamily="34" charset="0"/>
                  <a:buChar char="•"/>
                  <a:tabLst>
                    <a:tab pos="173038" algn="l"/>
                  </a:tabLst>
                </a:pPr>
                <a:r>
                  <a:rPr lang="en-US" altLang="ja-JP" sz="1400" b="1" dirty="0" err="1" smtClean="0">
                    <a:latin typeface="Arial" pitchFamily="34" charset="0"/>
                    <a:cs typeface="Arial" panose="020B0604020202020204" pitchFamily="34" charset="0"/>
                  </a:rPr>
                  <a:t>Optimised</a:t>
                </a:r>
                <a:r>
                  <a:rPr lang="en-US" altLang="ja-JP" sz="1400" b="1" dirty="0" smtClean="0">
                    <a:latin typeface="Arial" pitchFamily="34" charset="0"/>
                    <a:cs typeface="Arial" panose="020B0604020202020204" pitchFamily="34" charset="0"/>
                  </a:rPr>
                  <a:t> roles</a:t>
                </a:r>
              </a:p>
              <a:p>
                <a:pPr marL="285750" lvl="1" indent="-285750">
                  <a:spcBef>
                    <a:spcPts val="100"/>
                  </a:spcBef>
                  <a:spcAft>
                    <a:spcPts val="100"/>
                  </a:spcAft>
                  <a:buSzPct val="120000"/>
                  <a:buFont typeface="Arial" panose="020B0604020202020204" pitchFamily="34" charset="0"/>
                  <a:buChar char="•"/>
                  <a:tabLst>
                    <a:tab pos="173038" algn="l"/>
                  </a:tabLst>
                </a:pPr>
                <a:r>
                  <a:rPr lang="en-US" altLang="ja-JP" sz="1400" b="1" dirty="0" smtClean="0">
                    <a:latin typeface="Arial" pitchFamily="34" charset="0"/>
                    <a:cs typeface="Arial" panose="020B0604020202020204" pitchFamily="34" charset="0"/>
                  </a:rPr>
                  <a:t>Supportive environment</a:t>
                </a:r>
                <a:endParaRPr lang="ja-JP" altLang="en-US" sz="1400" b="1" dirty="0" smtClean="0">
                  <a:latin typeface="Arial" pitchFamily="34" charset="0"/>
                  <a:cs typeface="Arial" panose="020B0604020202020204" pitchFamily="34" charset="0"/>
                </a:endParaRPr>
              </a:p>
            </p:txBody>
          </p:sp>
          <p:pic>
            <p:nvPicPr>
              <p:cNvPr id="20" name="Picture 19" descr="tool_icon_white.png"/>
              <p:cNvPicPr>
                <a:picLocks noChangeAspect="1"/>
              </p:cNvPicPr>
              <p:nvPr/>
            </p:nvPicPr>
            <p:blipFill>
              <a:blip r:embed="rId4" cstate="print"/>
              <a:stretch>
                <a:fillRect/>
              </a:stretch>
            </p:blipFill>
            <p:spPr>
              <a:xfrm rot="20689456" flipH="1">
                <a:off x="3147530" y="5285299"/>
                <a:ext cx="457200" cy="447963"/>
              </a:xfrm>
              <a:prstGeom prst="rect">
                <a:avLst/>
              </a:prstGeom>
              <a:effectLst>
                <a:outerShdw blurRad="50800" dist="38100" dir="5400000" algn="t" rotWithShape="0">
                  <a:prstClr val="black">
                    <a:alpha val="40000"/>
                  </a:prstClr>
                </a:outerShdw>
              </a:effectLst>
            </p:spPr>
          </p:pic>
        </p:grpSp>
      </p:grpSp>
      <p:grpSp>
        <p:nvGrpSpPr>
          <p:cNvPr id="21" name="Group 73"/>
          <p:cNvGrpSpPr/>
          <p:nvPr/>
        </p:nvGrpSpPr>
        <p:grpSpPr>
          <a:xfrm>
            <a:off x="5088960" y="1665912"/>
            <a:ext cx="2304740" cy="4094043"/>
            <a:chOff x="6597126" y="2214554"/>
            <a:chExt cx="2304740" cy="4094043"/>
          </a:xfrm>
        </p:grpSpPr>
        <p:cxnSp>
          <p:nvCxnSpPr>
            <p:cNvPr id="22" name="Elbow Connector 12"/>
            <p:cNvCxnSpPr/>
            <p:nvPr/>
          </p:nvCxnSpPr>
          <p:spPr>
            <a:xfrm flipV="1">
              <a:off x="6597126" y="4221088"/>
              <a:ext cx="274320" cy="2874"/>
            </a:xfrm>
            <a:prstGeom prst="bentConnector3">
              <a:avLst>
                <a:gd name="adj1" fmla="val 50000"/>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31"/>
            <p:cNvSpPr>
              <a:spLocks noChangeArrowheads="1"/>
            </p:cNvSpPr>
            <p:nvPr/>
          </p:nvSpPr>
          <p:spPr bwMode="gray">
            <a:xfrm>
              <a:off x="6888510" y="2214554"/>
              <a:ext cx="2011680" cy="548640"/>
            </a:xfrm>
            <a:prstGeom prst="roundRect">
              <a:avLst/>
            </a:prstGeom>
            <a:solidFill>
              <a:srgbClr val="E6E6E6"/>
            </a:solidFill>
            <a:ln w="19050" algn="ctr">
              <a:noFill/>
              <a:miter lim="800000"/>
              <a:headEnd/>
              <a:tailEnd/>
            </a:ln>
            <a:effectLst>
              <a:outerShdw blurRad="50800" dist="38100" dir="2700000" algn="tl" rotWithShape="0">
                <a:prstClr val="black">
                  <a:alpha val="40000"/>
                </a:prstClr>
              </a:outerShdw>
            </a:effectLst>
          </p:spPr>
          <p:txBody>
            <a:bodyPr wrap="square" lIns="91440" tIns="54000" rIns="91440" bIns="54000" anchor="ctr"/>
            <a:lstStyle/>
            <a:p>
              <a:pPr lvl="0" algn="ctr" fontAlgn="base">
                <a:spcBef>
                  <a:spcPts val="1200"/>
                </a:spcBef>
                <a:spcAft>
                  <a:spcPts val="600"/>
                </a:spcAft>
              </a:pPr>
              <a:r>
                <a:rPr lang="en-US" sz="1600" b="1" dirty="0" smtClean="0">
                  <a:latin typeface="Arial" panose="020B0604020202020204" pitchFamily="34" charset="0"/>
                  <a:cs typeface="Arial" panose="020B0604020202020204" pitchFamily="34" charset="0"/>
                </a:rPr>
                <a:t>Financial performance</a:t>
              </a:r>
            </a:p>
          </p:txBody>
        </p:sp>
        <p:sp>
          <p:nvSpPr>
            <p:cNvPr id="24" name="Rectangle 32"/>
            <p:cNvSpPr>
              <a:spLocks noChangeArrowheads="1"/>
            </p:cNvSpPr>
            <p:nvPr/>
          </p:nvSpPr>
          <p:spPr bwMode="gray">
            <a:xfrm>
              <a:off x="6888510" y="2882700"/>
              <a:ext cx="2011680" cy="548640"/>
            </a:xfrm>
            <a:prstGeom prst="roundRect">
              <a:avLst/>
            </a:prstGeom>
            <a:solidFill>
              <a:srgbClr val="E6E6E6"/>
            </a:solidFill>
            <a:ln w="19050" algn="ctr">
              <a:noFill/>
              <a:miter lim="800000"/>
              <a:headEnd/>
              <a:tailEnd/>
            </a:ln>
            <a:effectLst>
              <a:outerShdw blurRad="50800" dist="38100" dir="2700000" algn="tl" rotWithShape="0">
                <a:prstClr val="black">
                  <a:alpha val="40000"/>
                </a:prstClr>
              </a:outerShdw>
            </a:effectLst>
          </p:spPr>
          <p:txBody>
            <a:bodyPr wrap="square" lIns="91440" tIns="54000" rIns="91440" bIns="54000" anchor="ctr"/>
            <a:lstStyle/>
            <a:p>
              <a:pPr algn="ctr">
                <a:spcBef>
                  <a:spcPct val="50000"/>
                </a:spcBef>
                <a:buClr>
                  <a:schemeClr val="bg2"/>
                </a:buClr>
                <a:buSzPct val="75000"/>
              </a:pPr>
              <a:r>
                <a:rPr lang="en-US" sz="1600" b="1" dirty="0" smtClean="0">
                  <a:latin typeface="Arial" panose="020B0604020202020204" pitchFamily="34" charset="0"/>
                  <a:cs typeface="Arial" panose="020B0604020202020204" pitchFamily="34" charset="0"/>
                </a:rPr>
                <a:t>Customer satisfaction</a:t>
              </a:r>
              <a:endParaRPr lang="en-US" sz="1600" b="1" i="0" dirty="0">
                <a:latin typeface="Arial" panose="020B0604020202020204" pitchFamily="34" charset="0"/>
                <a:cs typeface="Arial" panose="020B0604020202020204" pitchFamily="34" charset="0"/>
              </a:endParaRPr>
            </a:p>
          </p:txBody>
        </p:sp>
        <p:sp>
          <p:nvSpPr>
            <p:cNvPr id="25" name="Rectangle 33"/>
            <p:cNvSpPr>
              <a:spLocks noChangeArrowheads="1"/>
            </p:cNvSpPr>
            <p:nvPr/>
          </p:nvSpPr>
          <p:spPr bwMode="gray">
            <a:xfrm>
              <a:off x="6888510" y="5103594"/>
              <a:ext cx="2011680" cy="548640"/>
            </a:xfrm>
            <a:prstGeom prst="roundRect">
              <a:avLst/>
            </a:prstGeom>
            <a:solidFill>
              <a:srgbClr val="E6E6E6"/>
            </a:solidFill>
            <a:ln w="19050" algn="ctr">
              <a:noFill/>
              <a:miter lim="800000"/>
              <a:headEnd/>
              <a:tailEnd/>
            </a:ln>
            <a:effectLst>
              <a:outerShdw blurRad="50800" dist="38100" dir="2700000" algn="tl" rotWithShape="0">
                <a:prstClr val="black">
                  <a:alpha val="40000"/>
                </a:prstClr>
              </a:outerShdw>
            </a:effectLst>
          </p:spPr>
          <p:txBody>
            <a:bodyPr wrap="square" lIns="91440" tIns="54000" rIns="91440" bIns="54000" anchor="ctr"/>
            <a:lstStyle/>
            <a:p>
              <a:pPr algn="ctr">
                <a:spcBef>
                  <a:spcPts val="1200"/>
                </a:spcBef>
                <a:spcAft>
                  <a:spcPts val="600"/>
                </a:spcAft>
                <a:buClrTx/>
                <a:buSzTx/>
                <a:buFontTx/>
                <a:buNone/>
              </a:pPr>
              <a:r>
                <a:rPr lang="en-US" sz="1600" b="1" dirty="0" smtClean="0">
                  <a:latin typeface="Arial" panose="020B0604020202020204" pitchFamily="34" charset="0"/>
                  <a:cs typeface="Arial" panose="020B0604020202020204" pitchFamily="34" charset="0"/>
                </a:rPr>
                <a:t>Attraction and retention of talent</a:t>
              </a:r>
            </a:p>
          </p:txBody>
        </p:sp>
        <p:sp>
          <p:nvSpPr>
            <p:cNvPr id="26" name="Rectangle 34"/>
            <p:cNvSpPr>
              <a:spLocks noChangeArrowheads="1"/>
            </p:cNvSpPr>
            <p:nvPr/>
          </p:nvSpPr>
          <p:spPr bwMode="gray">
            <a:xfrm>
              <a:off x="6888510" y="5759957"/>
              <a:ext cx="2011680" cy="548640"/>
            </a:xfrm>
            <a:prstGeom prst="roundRect">
              <a:avLst/>
            </a:prstGeom>
            <a:solidFill>
              <a:srgbClr val="E6E6E6"/>
            </a:solidFill>
            <a:ln w="19050" algn="ctr">
              <a:noFill/>
              <a:miter lim="800000"/>
              <a:headEnd/>
              <a:tailEnd/>
            </a:ln>
            <a:effectLst>
              <a:outerShdw blurRad="50800" dist="38100" dir="2700000" algn="tl" rotWithShape="0">
                <a:prstClr val="black">
                  <a:alpha val="40000"/>
                </a:prstClr>
              </a:outerShdw>
            </a:effectLst>
          </p:spPr>
          <p:txBody>
            <a:bodyPr wrap="square" lIns="91440" tIns="54000" rIns="91440" bIns="54000" anchor="ctr"/>
            <a:lstStyle/>
            <a:p>
              <a:pPr algn="ctr">
                <a:spcBef>
                  <a:spcPct val="50000"/>
                </a:spcBef>
                <a:buClr>
                  <a:schemeClr val="bg2"/>
                </a:buClr>
                <a:buSzPct val="75000"/>
              </a:pPr>
              <a:r>
                <a:rPr lang="en-US" sz="1600" b="1" dirty="0" smtClean="0">
                  <a:latin typeface="Arial" panose="020B0604020202020204" pitchFamily="34" charset="0"/>
                  <a:cs typeface="Arial" panose="020B0604020202020204" pitchFamily="34" charset="0"/>
                </a:rPr>
                <a:t>Employee performance</a:t>
              </a:r>
              <a:endParaRPr lang="en-US" sz="1600" b="1" i="0" dirty="0">
                <a:latin typeface="Arial" panose="020B0604020202020204" pitchFamily="34" charset="0"/>
                <a:cs typeface="Arial" panose="020B0604020202020204" pitchFamily="34" charset="0"/>
              </a:endParaRPr>
            </a:p>
          </p:txBody>
        </p:sp>
        <p:sp>
          <p:nvSpPr>
            <p:cNvPr id="27" name="Rectangle 31"/>
            <p:cNvSpPr>
              <a:spLocks noChangeArrowheads="1"/>
            </p:cNvSpPr>
            <p:nvPr/>
          </p:nvSpPr>
          <p:spPr bwMode="gray">
            <a:xfrm>
              <a:off x="6890186" y="3551132"/>
              <a:ext cx="2011680" cy="1398811"/>
            </a:xfrm>
            <a:prstGeom prst="roundRect">
              <a:avLst/>
            </a:prstGeom>
            <a:solidFill>
              <a:srgbClr val="E70033"/>
            </a:solidFill>
            <a:ln w="19050" algn="ctr">
              <a:noFill/>
              <a:miter lim="800000"/>
              <a:headEnd/>
              <a:tailEnd/>
            </a:ln>
            <a:effectLst>
              <a:outerShdw blurRad="50800" dist="38100" dir="2700000" algn="tl" rotWithShape="0">
                <a:prstClr val="black">
                  <a:alpha val="40000"/>
                </a:prstClr>
              </a:outerShdw>
            </a:effectLst>
          </p:spPr>
          <p:txBody>
            <a:bodyPr wrap="square" lIns="0" tIns="54000" rIns="0" bIns="0" anchor="t" anchorCtr="0"/>
            <a:lstStyle/>
            <a:p>
              <a:pPr algn="ctr" fontAlgn="base"/>
              <a:r>
                <a:rPr lang="en-US" sz="1600" b="1" dirty="0" smtClean="0">
                  <a:latin typeface="Arial" panose="020B0604020202020204" pitchFamily="34" charset="0"/>
                  <a:cs typeface="Arial" panose="020B0604020202020204" pitchFamily="34" charset="0"/>
                </a:rPr>
                <a:t>Business Results</a:t>
              </a:r>
            </a:p>
          </p:txBody>
        </p:sp>
        <p:pic>
          <p:nvPicPr>
            <p:cNvPr id="28" name="Picture 27" descr="results_icon_HayBlue-White-Grey.png"/>
            <p:cNvPicPr>
              <a:picLocks noChangeAspect="1"/>
            </p:cNvPicPr>
            <p:nvPr/>
          </p:nvPicPr>
          <p:blipFill>
            <a:blip r:embed="rId5" cstate="print"/>
            <a:stretch>
              <a:fillRect/>
            </a:stretch>
          </p:blipFill>
          <p:spPr>
            <a:xfrm>
              <a:off x="7271068" y="4033054"/>
              <a:ext cx="1280160" cy="752420"/>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943613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Results</a:t>
            </a:r>
            <a:endParaRPr lang="en-US" dirty="0"/>
          </a:p>
        </p:txBody>
      </p:sp>
      <p:grpSp>
        <p:nvGrpSpPr>
          <p:cNvPr id="3" name="Group 2"/>
          <p:cNvGrpSpPr/>
          <p:nvPr/>
        </p:nvGrpSpPr>
        <p:grpSpPr>
          <a:xfrm>
            <a:off x="1056733" y="2725223"/>
            <a:ext cx="7030535" cy="2260064"/>
            <a:chOff x="487332" y="2910879"/>
            <a:chExt cx="8189943" cy="2426632"/>
          </a:xfrm>
        </p:grpSpPr>
        <p:sp>
          <p:nvSpPr>
            <p:cNvPr id="4" name="Line 6"/>
            <p:cNvSpPr>
              <a:spLocks noChangeShapeType="1"/>
            </p:cNvSpPr>
            <p:nvPr/>
          </p:nvSpPr>
          <p:spPr bwMode="auto">
            <a:xfrm>
              <a:off x="4572000" y="4056063"/>
              <a:ext cx="0" cy="762000"/>
            </a:xfrm>
            <a:prstGeom prst="line">
              <a:avLst/>
            </a:prstGeom>
            <a:noFill/>
            <a:ln w="12700" cap="sq">
              <a:solidFill>
                <a:schemeClr val="tx1"/>
              </a:solidFill>
              <a:round/>
              <a:headEnd type="none" w="sm" len="sm"/>
              <a:tailEnd type="triangle" w="sm" len="sm"/>
            </a:ln>
          </p:spPr>
          <p:txBody>
            <a:bodyPr lIns="82058" tIns="41029" rIns="82058" bIns="41029"/>
            <a:lstStyle/>
            <a:p>
              <a:endParaRPr lang="en-US" sz="1600" dirty="0">
                <a:latin typeface="Arial" panose="020B0604020202020204" pitchFamily="34" charset="0"/>
                <a:cs typeface="Arial" panose="020B0604020202020204" pitchFamily="34" charset="0"/>
              </a:endParaRPr>
            </a:p>
          </p:txBody>
        </p:sp>
        <p:sp>
          <p:nvSpPr>
            <p:cNvPr id="5" name="Rectangle 9"/>
            <p:cNvSpPr>
              <a:spLocks noChangeArrowheads="1"/>
            </p:cNvSpPr>
            <p:nvPr/>
          </p:nvSpPr>
          <p:spPr bwMode="auto">
            <a:xfrm flipH="1">
              <a:off x="7508875"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1</a:t>
              </a:r>
            </a:p>
          </p:txBody>
        </p:sp>
        <p:sp>
          <p:nvSpPr>
            <p:cNvPr id="6" name="Rectangle 10"/>
            <p:cNvSpPr>
              <a:spLocks noChangeArrowheads="1"/>
            </p:cNvSpPr>
            <p:nvPr/>
          </p:nvSpPr>
          <p:spPr bwMode="auto">
            <a:xfrm flipH="1">
              <a:off x="5975350"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2</a:t>
              </a:r>
            </a:p>
          </p:txBody>
        </p:sp>
        <p:sp>
          <p:nvSpPr>
            <p:cNvPr id="7" name="Rectangle 11"/>
            <p:cNvSpPr>
              <a:spLocks noChangeArrowheads="1"/>
            </p:cNvSpPr>
            <p:nvPr/>
          </p:nvSpPr>
          <p:spPr bwMode="auto">
            <a:xfrm flipH="1">
              <a:off x="4257675"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3</a:t>
              </a:r>
            </a:p>
          </p:txBody>
        </p:sp>
        <p:sp>
          <p:nvSpPr>
            <p:cNvPr id="8" name="Rectangle 12"/>
            <p:cNvSpPr>
              <a:spLocks noChangeArrowheads="1"/>
            </p:cNvSpPr>
            <p:nvPr/>
          </p:nvSpPr>
          <p:spPr bwMode="auto">
            <a:xfrm flipH="1">
              <a:off x="2478088" y="3502025"/>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4</a:t>
              </a:r>
            </a:p>
          </p:txBody>
        </p:sp>
        <p:sp>
          <p:nvSpPr>
            <p:cNvPr id="9" name="Rectangle 13"/>
            <p:cNvSpPr>
              <a:spLocks noChangeArrowheads="1"/>
            </p:cNvSpPr>
            <p:nvPr/>
          </p:nvSpPr>
          <p:spPr bwMode="auto">
            <a:xfrm flipH="1">
              <a:off x="862013"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5</a:t>
              </a:r>
            </a:p>
          </p:txBody>
        </p:sp>
        <p:sp>
          <p:nvSpPr>
            <p:cNvPr id="10" name="Text Box 14"/>
            <p:cNvSpPr txBox="1">
              <a:spLocks noChangeArrowheads="1"/>
            </p:cNvSpPr>
            <p:nvPr/>
          </p:nvSpPr>
          <p:spPr bwMode="auto">
            <a:xfrm flipH="1">
              <a:off x="7018338" y="2942896"/>
              <a:ext cx="1658937" cy="465138"/>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dirty="0">
                  <a:latin typeface="Arial" panose="020B0604020202020204" pitchFamily="34" charset="0"/>
                  <a:cs typeface="Arial" panose="020B0604020202020204" pitchFamily="34" charset="0"/>
                </a:rPr>
                <a:t>Very Poor/ Strongly Disagree</a:t>
              </a:r>
            </a:p>
          </p:txBody>
        </p:sp>
        <p:sp>
          <p:nvSpPr>
            <p:cNvPr id="11" name="Text Box 15"/>
            <p:cNvSpPr txBox="1">
              <a:spLocks noChangeArrowheads="1"/>
            </p:cNvSpPr>
            <p:nvPr/>
          </p:nvSpPr>
          <p:spPr bwMode="auto">
            <a:xfrm flipH="1">
              <a:off x="5692775" y="2910879"/>
              <a:ext cx="1179513" cy="465138"/>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dirty="0">
                  <a:latin typeface="Arial" panose="020B0604020202020204" pitchFamily="34" charset="0"/>
                  <a:cs typeface="Arial" panose="020B0604020202020204" pitchFamily="34" charset="0"/>
                </a:rPr>
                <a:t>Poor/ Disagree</a:t>
              </a:r>
            </a:p>
          </p:txBody>
        </p:sp>
        <p:sp>
          <p:nvSpPr>
            <p:cNvPr id="12" name="Text Box 16"/>
            <p:cNvSpPr txBox="1">
              <a:spLocks noChangeArrowheads="1"/>
            </p:cNvSpPr>
            <p:nvPr/>
          </p:nvSpPr>
          <p:spPr bwMode="auto">
            <a:xfrm flipH="1">
              <a:off x="3581400" y="2929836"/>
              <a:ext cx="1920240" cy="465138"/>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dirty="0" smtClean="0">
                  <a:latin typeface="Arial" panose="020B0604020202020204" pitchFamily="34" charset="0"/>
                  <a:cs typeface="Arial" panose="020B0604020202020204" pitchFamily="34" charset="0"/>
                </a:rPr>
                <a:t>Average/Neither </a:t>
              </a:r>
              <a:r>
                <a:rPr kumimoji="1" lang="en-GB" sz="1100" dirty="0">
                  <a:latin typeface="Arial" panose="020B0604020202020204" pitchFamily="34" charset="0"/>
                  <a:cs typeface="Arial" panose="020B0604020202020204" pitchFamily="34" charset="0"/>
                </a:rPr>
                <a:t>Agree nor Disagree</a:t>
              </a:r>
            </a:p>
          </p:txBody>
        </p:sp>
        <p:sp>
          <p:nvSpPr>
            <p:cNvPr id="13" name="Text Box 17"/>
            <p:cNvSpPr txBox="1">
              <a:spLocks noChangeArrowheads="1"/>
            </p:cNvSpPr>
            <p:nvPr/>
          </p:nvSpPr>
          <p:spPr bwMode="auto">
            <a:xfrm flipH="1">
              <a:off x="2209800" y="2929159"/>
              <a:ext cx="1147763" cy="465138"/>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dirty="0" smtClean="0">
                  <a:latin typeface="Arial" panose="020B0604020202020204" pitchFamily="34" charset="0"/>
                  <a:cs typeface="Arial" panose="020B0604020202020204" pitchFamily="34" charset="0"/>
                </a:rPr>
                <a:t>Good/ </a:t>
              </a:r>
              <a:endParaRPr kumimoji="1" lang="en-GB" sz="1100" dirty="0">
                <a:latin typeface="Arial" panose="020B0604020202020204" pitchFamily="34" charset="0"/>
                <a:cs typeface="Arial" panose="020B0604020202020204" pitchFamily="34" charset="0"/>
              </a:endParaRPr>
            </a:p>
            <a:p>
              <a:pPr algn="ctr"/>
              <a:r>
                <a:rPr kumimoji="1" lang="en-GB" sz="1100" dirty="0">
                  <a:latin typeface="Arial" panose="020B0604020202020204" pitchFamily="34" charset="0"/>
                  <a:cs typeface="Arial" panose="020B0604020202020204" pitchFamily="34" charset="0"/>
                </a:rPr>
                <a:t>Agree</a:t>
              </a:r>
            </a:p>
          </p:txBody>
        </p:sp>
        <p:sp>
          <p:nvSpPr>
            <p:cNvPr id="14" name="Text Box 18"/>
            <p:cNvSpPr txBox="1">
              <a:spLocks noChangeArrowheads="1"/>
            </p:cNvSpPr>
            <p:nvPr/>
          </p:nvSpPr>
          <p:spPr bwMode="auto">
            <a:xfrm flipH="1">
              <a:off x="487332" y="2941185"/>
              <a:ext cx="1406575" cy="465138"/>
            </a:xfrm>
            <a:prstGeom prst="rect">
              <a:avLst/>
            </a:prstGeom>
            <a:noFill/>
            <a:ln w="12700" cap="sq">
              <a:noFill/>
              <a:miter lim="800000"/>
              <a:headEnd type="none" w="sm" len="sm"/>
              <a:tailEnd type="none" w="sm" len="sm"/>
            </a:ln>
          </p:spPr>
          <p:txBody>
            <a:bodyPr wrap="square" lIns="91418" tIns="45709" rIns="91418" bIns="45709">
              <a:spAutoFit/>
            </a:bodyPr>
            <a:lstStyle/>
            <a:p>
              <a:pPr algn="ctr"/>
              <a:r>
                <a:rPr kumimoji="1" lang="en-GB" sz="1100" dirty="0">
                  <a:latin typeface="Arial" panose="020B0604020202020204" pitchFamily="34" charset="0"/>
                  <a:cs typeface="Arial" panose="020B0604020202020204" pitchFamily="34" charset="0"/>
                </a:rPr>
                <a:t>Very Good/</a:t>
              </a:r>
            </a:p>
            <a:p>
              <a:pPr algn="ctr"/>
              <a:r>
                <a:rPr kumimoji="1" lang="en-GB" sz="1100" dirty="0" smtClean="0">
                  <a:latin typeface="Arial" panose="020B0604020202020204" pitchFamily="34" charset="0"/>
                  <a:cs typeface="Arial" panose="020B0604020202020204" pitchFamily="34" charset="0"/>
                </a:rPr>
                <a:t>Strongly Agree</a:t>
              </a:r>
              <a:endParaRPr kumimoji="1" lang="en-GB" sz="1100" dirty="0">
                <a:latin typeface="Arial" panose="020B0604020202020204" pitchFamily="34" charset="0"/>
                <a:cs typeface="Arial" panose="020B0604020202020204" pitchFamily="34" charset="0"/>
              </a:endParaRPr>
            </a:p>
          </p:txBody>
        </p:sp>
        <p:sp>
          <p:nvSpPr>
            <p:cNvPr id="15" name="Text Box 19"/>
            <p:cNvSpPr txBox="1">
              <a:spLocks noChangeArrowheads="1"/>
            </p:cNvSpPr>
            <p:nvPr/>
          </p:nvSpPr>
          <p:spPr bwMode="auto">
            <a:xfrm>
              <a:off x="685801" y="4972050"/>
              <a:ext cx="2590800" cy="365461"/>
            </a:xfrm>
            <a:prstGeom prst="rect">
              <a:avLst/>
            </a:prstGeom>
            <a:solidFill>
              <a:srgbClr val="92D050"/>
            </a:solidFill>
            <a:ln w="12700" cap="sq">
              <a:noFill/>
              <a:miter lim="800000"/>
              <a:headEnd type="none" w="sm" len="sm"/>
              <a:tailEnd type="none" w="sm" len="sm"/>
            </a:ln>
          </p:spPr>
          <p:txBody>
            <a:bodyPr lIns="91418" tIns="45709" rIns="91418" bIns="45709">
              <a:spAutoFit/>
            </a:bodyPr>
            <a:lstStyle/>
            <a:p>
              <a:pPr algn="ctr"/>
              <a:r>
                <a:rPr kumimoji="1" lang="en-GB" sz="1600" dirty="0" smtClean="0">
                  <a:solidFill>
                    <a:srgbClr val="FFFFFF"/>
                  </a:solidFill>
                  <a:latin typeface="Arial" panose="020B0604020202020204" pitchFamily="34" charset="0"/>
                  <a:cs typeface="Arial" panose="020B0604020202020204" pitchFamily="34" charset="0"/>
                </a:rPr>
                <a:t>Favourable</a:t>
              </a:r>
              <a:endParaRPr kumimoji="1" lang="en-GB" sz="1600" dirty="0">
                <a:solidFill>
                  <a:srgbClr val="FFFFFF"/>
                </a:solidFill>
                <a:latin typeface="Arial" panose="020B0604020202020204" pitchFamily="34" charset="0"/>
                <a:cs typeface="Arial" panose="020B0604020202020204" pitchFamily="34" charset="0"/>
              </a:endParaRPr>
            </a:p>
          </p:txBody>
        </p:sp>
        <p:sp>
          <p:nvSpPr>
            <p:cNvPr id="16" name="Text Box 20"/>
            <p:cNvSpPr txBox="1">
              <a:spLocks noChangeArrowheads="1"/>
            </p:cNvSpPr>
            <p:nvPr/>
          </p:nvSpPr>
          <p:spPr bwMode="auto">
            <a:xfrm>
              <a:off x="5791200" y="4970463"/>
              <a:ext cx="2667000" cy="365461"/>
            </a:xfrm>
            <a:prstGeom prst="rect">
              <a:avLst/>
            </a:prstGeom>
            <a:solidFill>
              <a:srgbClr val="EA002A"/>
            </a:solidFill>
            <a:ln w="12700" cap="sq">
              <a:noFill/>
              <a:miter lim="800000"/>
              <a:headEnd type="none" w="sm" len="sm"/>
              <a:tailEnd type="none" w="sm" len="sm"/>
            </a:ln>
          </p:spPr>
          <p:txBody>
            <a:bodyPr lIns="91418" tIns="45709" rIns="91418" bIns="45709">
              <a:spAutoFit/>
            </a:bodyPr>
            <a:lstStyle/>
            <a:p>
              <a:pPr algn="ctr"/>
              <a:r>
                <a:rPr kumimoji="1" lang="en-GB" sz="1600" dirty="0" smtClean="0">
                  <a:solidFill>
                    <a:srgbClr val="FFFFFF"/>
                  </a:solidFill>
                  <a:latin typeface="Arial" panose="020B0604020202020204" pitchFamily="34" charset="0"/>
                  <a:cs typeface="Arial" panose="020B0604020202020204" pitchFamily="34" charset="0"/>
                </a:rPr>
                <a:t>Unfavourable</a:t>
              </a:r>
              <a:endParaRPr kumimoji="1" lang="en-GB" sz="1600" dirty="0">
                <a:solidFill>
                  <a:srgbClr val="FFFFFF"/>
                </a:solidFill>
                <a:latin typeface="Arial" panose="020B0604020202020204" pitchFamily="34" charset="0"/>
                <a:cs typeface="Arial" panose="020B0604020202020204" pitchFamily="34" charset="0"/>
              </a:endParaRPr>
            </a:p>
          </p:txBody>
        </p:sp>
        <p:sp>
          <p:nvSpPr>
            <p:cNvPr id="17" name="Text Box 21"/>
            <p:cNvSpPr txBox="1">
              <a:spLocks noChangeArrowheads="1"/>
            </p:cNvSpPr>
            <p:nvPr/>
          </p:nvSpPr>
          <p:spPr bwMode="auto">
            <a:xfrm>
              <a:off x="3200400" y="4972050"/>
              <a:ext cx="2590800" cy="365461"/>
            </a:xfrm>
            <a:prstGeom prst="rect">
              <a:avLst/>
            </a:prstGeom>
            <a:solidFill>
              <a:srgbClr val="FFC000"/>
            </a:solidFill>
            <a:ln w="12700" cap="sq">
              <a:noFill/>
              <a:miter lim="800000"/>
              <a:headEnd type="none" w="sm" len="sm"/>
              <a:tailEnd type="none" w="sm" len="sm"/>
            </a:ln>
          </p:spPr>
          <p:txBody>
            <a:bodyPr wrap="none" lIns="91418" tIns="45709" rIns="91418" bIns="45709" anchor="ctr"/>
            <a:lstStyle/>
            <a:p>
              <a:pPr algn="ctr">
                <a:defRPr/>
              </a:pPr>
              <a:r>
                <a:rPr kumimoji="1" lang="en-GB" sz="1600" dirty="0">
                  <a:solidFill>
                    <a:schemeClr val="bg1"/>
                  </a:solidFill>
                  <a:latin typeface="Arial" panose="020B0604020202020204" pitchFamily="34" charset="0"/>
                  <a:cs typeface="Arial" panose="020B0604020202020204" pitchFamily="34" charset="0"/>
                </a:rPr>
                <a:t>Neutral</a:t>
              </a:r>
            </a:p>
          </p:txBody>
        </p:sp>
        <p:sp>
          <p:nvSpPr>
            <p:cNvPr id="18" name="AutoShape 24"/>
            <p:cNvSpPr>
              <a:spLocks/>
            </p:cNvSpPr>
            <p:nvPr/>
          </p:nvSpPr>
          <p:spPr bwMode="gray">
            <a:xfrm rot="-5400000">
              <a:off x="1646238" y="3554413"/>
              <a:ext cx="596900" cy="1930400"/>
            </a:xfrm>
            <a:prstGeom prst="leftBrace">
              <a:avLst>
                <a:gd name="adj1" fmla="val 26157"/>
                <a:gd name="adj2" fmla="val 50000"/>
              </a:avLst>
            </a:prstGeom>
            <a:noFill/>
            <a:ln w="6350">
              <a:solidFill>
                <a:schemeClr val="tx1"/>
              </a:solidFill>
              <a:round/>
              <a:headEnd/>
              <a:tailEnd/>
            </a:ln>
          </p:spPr>
          <p:txBody>
            <a:bodyPr wrap="none" lIns="0" tIns="0" rIns="0" bIns="0" anchor="ctr"/>
            <a:lstStyle/>
            <a:p>
              <a:endParaRPr lang="en-US" sz="1600" dirty="0">
                <a:latin typeface="Arial" panose="020B0604020202020204" pitchFamily="34" charset="0"/>
                <a:cs typeface="Arial" panose="020B0604020202020204" pitchFamily="34" charset="0"/>
              </a:endParaRPr>
            </a:p>
          </p:txBody>
        </p:sp>
        <p:sp>
          <p:nvSpPr>
            <p:cNvPr id="19" name="AutoShape 25"/>
            <p:cNvSpPr>
              <a:spLocks/>
            </p:cNvSpPr>
            <p:nvPr/>
          </p:nvSpPr>
          <p:spPr bwMode="gray">
            <a:xfrm rot="16200000">
              <a:off x="6749314" y="3556794"/>
              <a:ext cx="598488" cy="1930400"/>
            </a:xfrm>
            <a:prstGeom prst="leftBrace">
              <a:avLst>
                <a:gd name="adj1" fmla="val 26087"/>
                <a:gd name="adj2" fmla="val 50000"/>
              </a:avLst>
            </a:prstGeom>
            <a:noFill/>
            <a:ln w="6350">
              <a:solidFill>
                <a:schemeClr val="tx1"/>
              </a:solidFill>
              <a:round/>
              <a:headEnd/>
              <a:tailEnd/>
            </a:ln>
          </p:spPr>
          <p:txBody>
            <a:bodyPr wrap="none" lIns="0" tIns="0" rIns="0" bIns="0" anchor="ctr"/>
            <a:lstStyle/>
            <a:p>
              <a:endParaRPr lang="en-US" sz="1600" dirty="0">
                <a:latin typeface="Arial" panose="020B0604020202020204" pitchFamily="34" charset="0"/>
                <a:cs typeface="Arial" panose="020B0604020202020204" pitchFamily="34" charset="0"/>
              </a:endParaRPr>
            </a:p>
          </p:txBody>
        </p:sp>
      </p:grpSp>
      <p:sp>
        <p:nvSpPr>
          <p:cNvPr id="20" name="Rectangle 19"/>
          <p:cNvSpPr/>
          <p:nvPr/>
        </p:nvSpPr>
        <p:spPr>
          <a:xfrm>
            <a:off x="526989" y="1396814"/>
            <a:ext cx="8055979" cy="117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lgn="ctr">
              <a:lnSpc>
                <a:spcPct val="110000"/>
              </a:lnSpc>
            </a:pPr>
            <a:r>
              <a:rPr lang="en-GB" sz="2400" dirty="0" smtClean="0">
                <a:solidFill>
                  <a:schemeClr val="tx1">
                    <a:lumMod val="95000"/>
                    <a:lumOff val="5000"/>
                  </a:schemeClr>
                </a:solidFill>
                <a:latin typeface="Arial" panose="020B0604020202020204" pitchFamily="34" charset="0"/>
                <a:cs typeface="Arial" panose="020B0604020202020204" pitchFamily="34" charset="0"/>
              </a:rPr>
              <a:t>Most questions used a 5-point scale ranging from Very Good/Strongly Agree to Very Poor/Strongly Disagree. </a:t>
            </a:r>
            <a:endParaRPr lang="en-GB" sz="2400" dirty="0" smtClean="0">
              <a:solidFill>
                <a:schemeClr val="tx1"/>
              </a:solidFill>
              <a:latin typeface="Arial" panose="020B0604020202020204" pitchFamily="34" charset="0"/>
              <a:cs typeface="Arial" panose="020B0604020202020204" pitchFamily="34" charset="0"/>
            </a:endParaRPr>
          </a:p>
          <a:p>
            <a:pPr>
              <a:lnSpc>
                <a:spcPct val="130000"/>
              </a:lnSpc>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18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238" y="2093781"/>
            <a:ext cx="7772400" cy="1362075"/>
          </a:xfrm>
        </p:spPr>
        <p:txBody>
          <a:bodyPr/>
          <a:lstStyle/>
          <a:p>
            <a:r>
              <a:rPr lang="en-US" dirty="0" smtClean="0"/>
              <a:t>Management </a:t>
            </a:r>
            <a:endParaRPr lang="en-US" dirty="0"/>
          </a:p>
        </p:txBody>
      </p:sp>
    </p:spTree>
    <p:extLst>
      <p:ext uri="{BB962C8B-B14F-4D97-AF65-F5344CB8AC3E}">
        <p14:creationId xmlns:p14="http://schemas.microsoft.com/office/powerpoint/2010/main" val="78082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Planning </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877926429"/>
              </p:ext>
            </p:extLst>
          </p:nvPr>
        </p:nvGraphicFramePr>
        <p:xfrm>
          <a:off x="320878" y="1182969"/>
          <a:ext cx="8502245" cy="5526305"/>
        </p:xfrm>
        <a:graphic>
          <a:graphicData uri="http://schemas.openxmlformats.org/drawingml/2006/table">
            <a:tbl>
              <a:tblPr firstRow="1" bandRow="1">
                <a:tableStyleId>{073A0DAA-6AF3-43AB-8588-CEC1D06C72B9}</a:tableStyleId>
              </a:tblPr>
              <a:tblGrid>
                <a:gridCol w="2019254"/>
                <a:gridCol w="5107435"/>
                <a:gridCol w="1375556"/>
              </a:tblGrid>
              <a:tr h="740788">
                <a:tc>
                  <a:txBody>
                    <a:bodyPr/>
                    <a:lstStyle/>
                    <a:p>
                      <a:pPr lvl="0" algn="ctr"/>
                      <a:r>
                        <a:rPr lang="en-US" sz="1800" dirty="0" smtClean="0">
                          <a:solidFill>
                            <a:schemeClr val="bg1"/>
                          </a:solidFill>
                          <a:latin typeface="Arial" panose="020B0604020202020204" pitchFamily="34" charset="0"/>
                          <a:cs typeface="Arial" panose="020B0604020202020204" pitchFamily="34" charset="0"/>
                        </a:rPr>
                        <a:t>Opportunity</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tc>
                  <a:txBody>
                    <a:bodyPr/>
                    <a:lstStyle/>
                    <a:p>
                      <a:pPr lvl="0" algn="ctr"/>
                      <a:r>
                        <a:rPr lang="en-US" sz="1800" dirty="0" smtClean="0">
                          <a:solidFill>
                            <a:schemeClr val="bg1"/>
                          </a:solidFill>
                          <a:latin typeface="Arial" panose="020B0604020202020204" pitchFamily="34" charset="0"/>
                          <a:cs typeface="Arial" panose="020B0604020202020204" pitchFamily="34" charset="0"/>
                        </a:rPr>
                        <a:t>What We are Going to Do</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tc>
                  <a:txBody>
                    <a:bodyPr/>
                    <a:lstStyle/>
                    <a:p>
                      <a:pPr lvl="0" algn="ctr"/>
                      <a:r>
                        <a:rPr lang="en-US" sz="1800" dirty="0" smtClean="0">
                          <a:solidFill>
                            <a:schemeClr val="bg1"/>
                          </a:solidFill>
                          <a:latin typeface="Arial" panose="020B0604020202020204" pitchFamily="34" charset="0"/>
                          <a:cs typeface="Arial" panose="020B0604020202020204" pitchFamily="34" charset="0"/>
                        </a:rPr>
                        <a:t>Due</a:t>
                      </a:r>
                      <a:r>
                        <a:rPr lang="en-US" sz="1800" baseline="0" dirty="0" smtClean="0">
                          <a:solidFill>
                            <a:schemeClr val="bg1"/>
                          </a:solidFill>
                          <a:latin typeface="Arial" panose="020B0604020202020204" pitchFamily="34" charset="0"/>
                          <a:cs typeface="Arial" panose="020B0604020202020204" pitchFamily="34" charset="0"/>
                        </a:rPr>
                        <a:t> Date</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tr>
              <a:tr h="1229740">
                <a:tc>
                  <a:txBody>
                    <a:bodyPr/>
                    <a:lstStyle/>
                    <a:p>
                      <a:pPr algn="ctr"/>
                      <a:endParaRPr lang="en-US" sz="20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259">
                <a:tc>
                  <a:txBody>
                    <a:bodyPr/>
                    <a:lstStyle/>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259">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259">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895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238" y="2120508"/>
            <a:ext cx="7772400" cy="1362075"/>
          </a:xfrm>
        </p:spPr>
        <p:txBody>
          <a:bodyPr/>
          <a:lstStyle/>
          <a:p>
            <a:r>
              <a:rPr lang="en-US" dirty="0" smtClean="0"/>
              <a:t>Appendix</a:t>
            </a:r>
            <a:endParaRPr lang="en-US" dirty="0"/>
          </a:p>
        </p:txBody>
      </p:sp>
    </p:spTree>
    <p:extLst>
      <p:ext uri="{BB962C8B-B14F-4D97-AF65-F5344CB8AC3E}">
        <p14:creationId xmlns:p14="http://schemas.microsoft.com/office/powerpoint/2010/main" val="232149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Dimensions &amp; Questions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3999996"/>
              </p:ext>
            </p:extLst>
          </p:nvPr>
        </p:nvGraphicFramePr>
        <p:xfrm>
          <a:off x="800100" y="1268453"/>
          <a:ext cx="7543800" cy="5219940"/>
        </p:xfrm>
        <a:graphic>
          <a:graphicData uri="http://schemas.openxmlformats.org/drawingml/2006/table">
            <a:tbl>
              <a:tblPr firstRow="1" bandRow="1">
                <a:tableStyleId>{8EC20E35-A176-4012-BC5E-935CFFF8708E}</a:tableStyleId>
              </a:tblPr>
              <a:tblGrid>
                <a:gridCol w="2112937"/>
                <a:gridCol w="5430863"/>
              </a:tblGrid>
              <a:tr h="294210">
                <a:tc>
                  <a:txBody>
                    <a:bodyPr/>
                    <a:lstStyle/>
                    <a:p>
                      <a:pPr algn="ctr"/>
                      <a:r>
                        <a:rPr lang="en-US" sz="1300" dirty="0" smtClean="0"/>
                        <a:t>Dimension</a:t>
                      </a:r>
                      <a:endParaRPr lang="en-US" sz="1300" dirty="0"/>
                    </a:p>
                  </a:txBody>
                  <a:tcPr marL="100779" marR="100779" marT="50390" marB="50390" anchor="ctr">
                    <a:lnL w="12700" cap="flat" cmpd="sng" algn="ctr">
                      <a:solidFill>
                        <a:srgbClr val="EA002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c>
                  <a:txBody>
                    <a:bodyPr/>
                    <a:lstStyle/>
                    <a:p>
                      <a:pPr algn="ctr"/>
                      <a:r>
                        <a:rPr lang="en-US" sz="1300" dirty="0" smtClean="0"/>
                        <a:t>Questions</a:t>
                      </a:r>
                      <a:r>
                        <a:rPr lang="en-US" sz="1300" baseline="0" dirty="0" smtClean="0"/>
                        <a:t> </a:t>
                      </a:r>
                      <a:endParaRPr lang="en-US" sz="1300" dirty="0"/>
                    </a:p>
                  </a:txBody>
                  <a:tcPr marL="100779" marR="100779" marT="50390" marB="50390" anchor="ctr">
                    <a:lnL w="12700" cap="flat" cmpd="sng" algn="ctr">
                      <a:noFill/>
                      <a:prstDash val="solid"/>
                      <a:round/>
                      <a:headEnd type="none" w="med" len="med"/>
                      <a:tailEnd type="none" w="med" len="med"/>
                    </a:lnL>
                    <a:lnR w="12700" cap="flat" cmpd="sng" algn="ctr">
                      <a:solidFill>
                        <a:srgbClr val="EA002A"/>
                      </a:solid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r>
              <a:tr h="371583">
                <a:tc>
                  <a:txBody>
                    <a:bodyPr/>
                    <a:lstStyle/>
                    <a:p>
                      <a:pPr algn="ctr"/>
                      <a:r>
                        <a:rPr lang="en-US" sz="1000" b="1" dirty="0" smtClean="0"/>
                        <a:t>Authority &amp; Empowerment</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u="none" strike="noStrike" dirty="0" smtClean="0">
                          <a:effectLst/>
                        </a:rPr>
                        <a:t>21. I have enough authority to carry out my job effectively </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22. I have opportunities to have my ideas adopted and put into use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1583">
                <a:tc>
                  <a:txBody>
                    <a:bodyPr/>
                    <a:lstStyle/>
                    <a:p>
                      <a:pPr algn="ctr"/>
                      <a:r>
                        <a:rPr lang="en-US" sz="1000" b="1" dirty="0" smtClean="0"/>
                        <a:t>Clear &amp; Promising</a:t>
                      </a:r>
                      <a:r>
                        <a:rPr lang="en-US" sz="1000" b="1" baseline="0" dirty="0" smtClean="0"/>
                        <a:t> Direction</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1. I have a good understanding of Aramark's strategy and goals *</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 I feel that my work makes a real contribution to the success of Aramark</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777787">
                <a:tc>
                  <a:txBody>
                    <a:bodyPr/>
                    <a:lstStyle/>
                    <a:p>
                      <a:pPr algn="ctr"/>
                      <a:r>
                        <a:rPr lang="en-US" sz="1000" b="1" dirty="0" smtClean="0"/>
                        <a:t>Confidence</a:t>
                      </a:r>
                      <a:r>
                        <a:rPr lang="en-US" sz="1000" b="1" baseline="0" dirty="0" smtClean="0"/>
                        <a:t> in Leaders</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8. Aramark has strong links with the local community  </a:t>
                      </a:r>
                    </a:p>
                    <a:p>
                      <a:r>
                        <a:rPr lang="en-US" sz="1000" dirty="0" smtClean="0"/>
                        <a:t>9. All in all, Aramark is effectively managed and well-run </a:t>
                      </a:r>
                    </a:p>
                    <a:p>
                      <a:r>
                        <a:rPr lang="en-US" sz="1000" dirty="0" smtClean="0"/>
                        <a:t>19. Being open and honest in communications to employees  </a:t>
                      </a:r>
                    </a:p>
                    <a:p>
                      <a:r>
                        <a:rPr lang="en-US" sz="1000" dirty="0" smtClean="0"/>
                        <a:t>20. The overall trust and confidence you have in Aramark's senior leadership team* </a:t>
                      </a:r>
                    </a:p>
                    <a:p>
                      <a:r>
                        <a:rPr lang="en-US" sz="1000" dirty="0" smtClean="0"/>
                        <a:t>44. The information from this survey will be used constructively</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06984">
                <a:tc>
                  <a:txBody>
                    <a:bodyPr/>
                    <a:lstStyle/>
                    <a:p>
                      <a:pPr algn="ctr"/>
                      <a:r>
                        <a:rPr lang="en-US" sz="1000" b="1" dirty="0" smtClean="0"/>
                        <a:t>Development Opportunities</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17.Your opportunities for learning and development  </a:t>
                      </a:r>
                    </a:p>
                    <a:p>
                      <a:pPr lvl="0" algn="l"/>
                      <a:r>
                        <a:rPr lang="en-US" sz="1000" dirty="0" smtClean="0"/>
                        <a:t>18. Your opportunities to achieve your personal career objectives at Aramark  </a:t>
                      </a:r>
                    </a:p>
                    <a:p>
                      <a:pPr lvl="0" algn="l"/>
                      <a:r>
                        <a:rPr lang="en-US" sz="1000" dirty="0" smtClean="0"/>
                        <a:t>38.</a:t>
                      </a:r>
                      <a:r>
                        <a:rPr lang="en-US" sz="1000" baseline="0" dirty="0" smtClean="0"/>
                        <a:t> </a:t>
                      </a:r>
                      <a:r>
                        <a:rPr lang="en-US" sz="1000" dirty="0" smtClean="0"/>
                        <a:t>I am coached in my development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1583">
                <a:tc>
                  <a:txBody>
                    <a:bodyPr/>
                    <a:lstStyle/>
                    <a:p>
                      <a:pPr algn="ctr"/>
                      <a:r>
                        <a:rPr lang="en-US" sz="1000" b="1" dirty="0" smtClean="0"/>
                        <a:t>Diversity &amp; Inclusion</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6. Aramark understands and appreciates differences among employees  </a:t>
                      </a:r>
                    </a:p>
                    <a:p>
                      <a:pPr lvl="0" algn="l"/>
                      <a:r>
                        <a:rPr lang="en-US" sz="1000" dirty="0" smtClean="0"/>
                        <a:t>7. Overall, Aramark is committed to ensuring equal opportunities for all employees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777787">
                <a:tc>
                  <a:txBody>
                    <a:bodyPr/>
                    <a:lstStyle/>
                    <a:p>
                      <a:pPr algn="ctr"/>
                      <a:r>
                        <a:rPr lang="en-US" sz="1000" b="1" dirty="0" smtClean="0"/>
                        <a:t>Employee</a:t>
                      </a:r>
                      <a:r>
                        <a:rPr lang="en-US" sz="1000" b="1" baseline="0" dirty="0" smtClean="0"/>
                        <a:t> Engagement</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3. I feel proud to work for Aramark </a:t>
                      </a:r>
                    </a:p>
                    <a:p>
                      <a:pPr lvl="0" algn="l"/>
                      <a:r>
                        <a:rPr lang="en-US" sz="1000" dirty="0" smtClean="0"/>
                        <a:t>4. I would recommend Aramark to family or friends as a place to work  </a:t>
                      </a:r>
                    </a:p>
                    <a:p>
                      <a:pPr lvl="0" algn="l"/>
                      <a:r>
                        <a:rPr lang="en-US" sz="1000" dirty="0" smtClean="0"/>
                        <a:t>5. Aramark motivates me to contribute more effort than is required  </a:t>
                      </a:r>
                    </a:p>
                    <a:p>
                      <a:pPr lvl="0" algn="l"/>
                      <a:r>
                        <a:rPr lang="en-US" sz="1000" dirty="0" smtClean="0"/>
                        <a:t>29. I feel motivated to go beyond my normal job duties</a:t>
                      </a:r>
                    </a:p>
                    <a:p>
                      <a:pPr lvl="0" algn="l"/>
                      <a:r>
                        <a:rPr lang="en-US" sz="1000" dirty="0" smtClean="0"/>
                        <a:t>45. Given your choice, how long do you intend to continue working for Aramark?</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06984">
                <a:tc>
                  <a:txBody>
                    <a:bodyPr/>
                    <a:lstStyle/>
                    <a:p>
                      <a:pPr algn="ctr"/>
                      <a:r>
                        <a:rPr lang="en-US" sz="1000" b="1" dirty="0" smtClean="0"/>
                        <a:t>Quality &amp; Customer Focus</a:t>
                      </a:r>
                      <a:endParaRPr lang="en-US" sz="1000" b="1" dirty="0"/>
                    </a:p>
                  </a:txBody>
                  <a:tcPr marL="116058" marR="116058" marT="58029" marB="580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14. The quality of customer service provided by Aramark  </a:t>
                      </a:r>
                    </a:p>
                    <a:p>
                      <a:r>
                        <a:rPr lang="en-US" sz="1000" dirty="0" smtClean="0"/>
                        <a:t>15. The quality of client support (i.e., responsiveness, flexibility, turnaround) provided by Aramark*</a:t>
                      </a:r>
                    </a:p>
                    <a:p>
                      <a:r>
                        <a:rPr lang="en-US" sz="1000" dirty="0" smtClean="0"/>
                        <a:t>30.</a:t>
                      </a:r>
                      <a:r>
                        <a:rPr lang="en-US" sz="1000" baseline="0" dirty="0" smtClean="0"/>
                        <a:t> </a:t>
                      </a:r>
                      <a:r>
                        <a:rPr lang="en-US" sz="1000" dirty="0" smtClean="0"/>
                        <a:t>The people on my team are committed to delivering high quality products and services</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642386">
                <a:tc>
                  <a:txBody>
                    <a:bodyPr/>
                    <a:lstStyle/>
                    <a:p>
                      <a:pPr algn="ctr"/>
                      <a:r>
                        <a:rPr lang="en-US" sz="1000" b="1" dirty="0" smtClean="0"/>
                        <a:t>Respect &amp; Recognition</a:t>
                      </a:r>
                      <a:endParaRPr lang="en-US" sz="1000" b="1" dirty="0"/>
                    </a:p>
                  </a:txBody>
                  <a:tcPr marL="116058" marR="116058" marT="58029" marB="580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32. Aramark supports me in achieving a reasonable balance between my work life and my personal life*  </a:t>
                      </a:r>
                    </a:p>
                    <a:p>
                      <a:r>
                        <a:rPr lang="en-US" sz="1000" dirty="0" smtClean="0"/>
                        <a:t>35. I am treated with respect as an individual  </a:t>
                      </a:r>
                    </a:p>
                    <a:p>
                      <a:r>
                        <a:rPr lang="en-US" sz="1000" dirty="0" smtClean="0"/>
                        <a:t>36. I receive recognition when I do a good job  </a:t>
                      </a:r>
                    </a:p>
                    <a:p>
                      <a:r>
                        <a:rPr lang="en-US" sz="1000" dirty="0" smtClean="0"/>
                        <a:t>37. I feel appreciated for my contributions at work</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800100" y="6504156"/>
            <a:ext cx="6673362" cy="29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defRPr sz="1000"/>
            </a:pPr>
            <a:r>
              <a:rPr lang="en-US" sz="900" b="1" i="1" dirty="0" smtClean="0">
                <a:solidFill>
                  <a:schemeClr val="tx1">
                    <a:lumMod val="95000"/>
                    <a:lumOff val="5000"/>
                  </a:schemeClr>
                </a:solidFill>
                <a:cs typeface="Arial" pitchFamily="34" charset="0"/>
              </a:rPr>
              <a:t>NOTE: </a:t>
            </a:r>
            <a:r>
              <a:rPr lang="en-US" sz="900" i="1" dirty="0" smtClean="0">
                <a:solidFill>
                  <a:schemeClr val="tx1">
                    <a:lumMod val="95000"/>
                    <a:lumOff val="5000"/>
                  </a:schemeClr>
                </a:solidFill>
                <a:cs typeface="Arial" pitchFamily="34" charset="0"/>
              </a:rPr>
              <a:t>Only salaried employees were asked the questions with an * after the item text</a:t>
            </a:r>
            <a:r>
              <a:rPr lang="en-US" sz="700" dirty="0" smtClean="0">
                <a:solidFill>
                  <a:schemeClr val="tx1">
                    <a:lumMod val="95000"/>
                    <a:lumOff val="5000"/>
                  </a:schemeClr>
                </a:solidFill>
                <a:cs typeface="Arial" pitchFamily="34" charset="0"/>
              </a:rPr>
              <a:t>.</a:t>
            </a:r>
            <a:r>
              <a:rPr lang="en-US" sz="700" dirty="0" smtClean="0">
                <a:solidFill>
                  <a:schemeClr val="tx1"/>
                </a:solidFill>
                <a:cs typeface="Arial" pitchFamily="34" charset="0"/>
              </a:rPr>
              <a:t> </a:t>
            </a:r>
            <a:endParaRPr lang="en-US" sz="700" dirty="0" smtClean="0">
              <a:solidFill>
                <a:schemeClr val="tx1">
                  <a:lumMod val="95000"/>
                  <a:lumOff val="5000"/>
                </a:schemeClr>
              </a:solidFill>
              <a:cs typeface="Arial" pitchFamily="34" charset="0"/>
            </a:endParaRPr>
          </a:p>
        </p:txBody>
      </p:sp>
    </p:spTree>
    <p:extLst>
      <p:ext uri="{BB962C8B-B14F-4D97-AF65-F5344CB8AC3E}">
        <p14:creationId xmlns:p14="http://schemas.microsoft.com/office/powerpoint/2010/main" val="2534376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PRESENTER_PREVIEW_MODE_REFRESH" val="0"/>
  <p:tag name="ARTICULATE_LOGO" val="(None selected)"/>
  <p:tag name="ARTICULATE_PRESENTER" val="(None selected)"/>
  <p:tag name="ARTICULATE_PRESENTER_GUID" val="9869030842"/>
  <p:tag name="ARTICULATE_LMS" val="0"/>
  <p:tag name="ARTICULATE_TEMPLATE_GUID" val="ad2dcc11-8668-4370-8da9-71cfcb842517"/>
  <p:tag name="LAUNCHINNEWWINDOW" val="0"/>
  <p:tag name="LASTPUBLISHED" val="C:\Users\bowersl1\Desktop\eLearning_Template.v12_RGB_234-0-42\player.html"/>
  <p:tag name="PRESENTER_PREVIEW_START" val="1"/>
  <p:tag name="PRESENTER_PREVIEW_MODE" val="0"/>
  <p:tag name="ARTICULATE_TEMPLATE" val="Restricted"/>
  <p:tag name="PRESENTATION_PLAYLIST_COUNT" val="0"/>
  <p:tag name="PRESENTATION_PRESENTER_SLIDE_LEVEL" val="0"/>
  <p:tag name="ARTICULATE_META_COURSE_VERSION_SET" val="True"/>
  <p:tag name="ARTICULATE_META_COURSE_ID" val="5gSs4lPfzaU_course_id"/>
  <p:tag name="ARTICULATE_LAUNCH_URL" val="presentation.html"/>
  <p:tag name="ARTICULATE_META_NAME_SET" val="True"/>
  <p:tag name="ARTICULATE_REFERENCE_TYPE_1" val="1"/>
  <p:tag name="ARTICULATE_REFERENCE_1" val="Z:\InstructionalDesign\templates and settings\Articulate\Interface Help\Articulate 2013\help_v8_resources.pdf"/>
  <p:tag name="ARTICULATE_REFERENCE_TITLE_1" val="help_v8_resources"/>
  <p:tag name="ARTICULATE_REFERENCE_COUNT" val="1"/>
  <p:tag name="ARTICULATE_PLAYER_GLOSSARY_XML" val="&lt;?xml version=&quot;1.0&quot; encoding=&quot;utf-16&quot;?&gt;&lt;glossary xmlns:xsi=&quot;http://www.w3.org/2001/XMLSchema-instance&quot; xmlns:xsd=&quot;http://www.w3.org/2001/XMLSchema&quot;&gt;&lt;terms /&gt;&lt;/glossary&gt;"/>
  <p:tag name="TAG_BACKING_FORM_KEY" val="269436-c:\users\bellamyv\desktop\employee engagement fundamentals 2016\engagement fundamentals draft 050416.pptx"/>
  <p:tag name="ARTICULATE_PRESENTER_VERSION" val="7"/>
  <p:tag name="ARTICULATE_USED_PAGE_ORIENTATION" val="1"/>
  <p:tag name="ARTICULATE_USED_PAGE_SIZE" val="1"/>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wersl1\AppData\Local\Temp\articulate\presenter\imgtemp\GW59Zel9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9628</TotalTime>
  <Words>1809</Words>
  <Application>Microsoft Office PowerPoint</Application>
  <PresentationFormat>On-screen Show (4:3)</PresentationFormat>
  <Paragraphs>223</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Helvetica</vt:lpstr>
      <vt:lpstr>Wingdings</vt:lpstr>
      <vt:lpstr>Office Theme</vt:lpstr>
      <vt:lpstr>PowerPoint Presentation</vt:lpstr>
      <vt:lpstr>Survey Objectives</vt:lpstr>
      <vt:lpstr>Engagement Survey Process</vt:lpstr>
      <vt:lpstr>Employee Effectiveness Framework</vt:lpstr>
      <vt:lpstr>Understanding the Results</vt:lpstr>
      <vt:lpstr>Management </vt:lpstr>
      <vt:lpstr>Action Planning </vt:lpstr>
      <vt:lpstr>Appendix</vt:lpstr>
      <vt:lpstr>Survey Dimensions &amp; Questions</vt:lpstr>
      <vt:lpstr>Survey Dimensions &amp; Questions</vt:lpstr>
    </vt:vector>
  </TitlesOfParts>
  <Company>DraftFCB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Mazzei</dc:creator>
  <cp:lastModifiedBy>Palumbo, Kathleen</cp:lastModifiedBy>
  <cp:revision>833</cp:revision>
  <cp:lastPrinted>2013-11-08T14:29:41Z</cp:lastPrinted>
  <dcterms:created xsi:type="dcterms:W3CDTF">2013-11-08T14:26:32Z</dcterms:created>
  <dcterms:modified xsi:type="dcterms:W3CDTF">2019-06-17T19:30:28Z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eLearning_Template.v6_01282014_EngageHelp</vt:lpwstr>
  </property>
  <property fmtid="{D5CDD505-2E9C-101B-9397-08002B2CF9AE}" pid="4" name="ArticulateProjectVersion">
    <vt:lpwstr>7</vt:lpwstr>
  </property>
  <property fmtid="{D5CDD505-2E9C-101B-9397-08002B2CF9AE}" pid="5" name="ArticulateGUID">
    <vt:lpwstr>B830EB84-DE08-4974-9B18-EA61650E414C</vt:lpwstr>
  </property>
  <property fmtid="{D5CDD505-2E9C-101B-9397-08002B2CF9AE}" pid="6" name="ArticulateProjectFull">
    <vt:lpwstr>C:\Users\bellamyv\Desktop\Engagement Action Planning\Engagement Action Planning.ppta</vt:lpwstr>
  </property>
</Properties>
</file>